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46F35-B592-40CA-9DA3-4B28582E0E65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2AEEA-0050-4E71-B958-3FF4EB395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3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16204" indent="-275463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01852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542593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1983334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424074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864815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305556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746297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2AF68705-2D3F-4CE2-B154-49622F935622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850900"/>
            <a:ext cx="4573587" cy="34305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9921" y="4419908"/>
            <a:ext cx="6414909" cy="3713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51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16204" indent="-275463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01852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542593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1983334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424074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864815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305556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746297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1409AD24-9455-453E-8891-07FE40D923E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2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16204" indent="-275463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01852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542593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1983334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424074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864815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305556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746297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1409AD24-9455-453E-8891-07FE40D923E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09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16204" indent="-275463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01852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542593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1983334" indent="-220370" defTabSz="913619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424074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864815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305556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746297" indent="-220370" defTabSz="913619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1409AD24-9455-453E-8891-07FE40D923E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4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intel_rgb_17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2" t="18047" r="13551" b="18378"/>
          <a:stretch>
            <a:fillRect/>
          </a:stretch>
        </p:blipFill>
        <p:spPr bwMode="auto">
          <a:xfrm>
            <a:off x="7396163" y="538163"/>
            <a:ext cx="12985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420938" y="3711575"/>
            <a:ext cx="6265862" cy="396875"/>
          </a:xfrm>
        </p:spPr>
        <p:txBody>
          <a:bodyPr anchor="b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2406650" y="4478338"/>
            <a:ext cx="3775075" cy="274637"/>
          </a:xfrm>
        </p:spPr>
        <p:txBody>
          <a:bodyPr wrap="none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3915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5B5E-FBFB-4557-AADE-BCFB1024BBAA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6276-5FCA-4419-8B82-378121572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0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73050"/>
            <a:ext cx="2058987" cy="544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26150" cy="544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CCF08-B399-440B-ACC4-1F55D0556573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713C0-2108-4116-A161-4F929A867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78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E14DB-7CF3-4835-B7F0-09EB8696914F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F2-2BF0-4DDD-9481-11F171FE7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75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619500"/>
            <a:ext cx="4043362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00D9-BA26-44C2-B641-9B258A2BAB88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D1EC-CED6-4DA4-BDA1-024F004C4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50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8F545-6E8C-4546-9690-AC90D35F5501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99EC9-02FC-43DA-BCC8-F0A0911C9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99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intel_rgb_17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2" t="18047" r="13551" b="18378"/>
          <a:stretch>
            <a:fillRect/>
          </a:stretch>
        </p:blipFill>
        <p:spPr bwMode="auto">
          <a:xfrm>
            <a:off x="7396163" y="538163"/>
            <a:ext cx="12985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420938" y="3711575"/>
            <a:ext cx="6265862" cy="396875"/>
          </a:xfrm>
        </p:spPr>
        <p:txBody>
          <a:bodyPr anchor="b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2406650" y="4478338"/>
            <a:ext cx="3775075" cy="274637"/>
          </a:xfrm>
        </p:spPr>
        <p:txBody>
          <a:bodyPr wrap="none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1994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8A6BB-16F3-4E8A-AF5B-CC7D41562729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Intel Corporation, 2014. All rights reserved. Third-party marks and brands are the property of their respective owners. All products, dates, and figures are preliminary and subject to change without notice.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048A2-5B63-4FDD-A7F6-89F7C53D9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5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0F89-C153-4B9A-B0AA-7BAF19DF599D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48DF-5CDD-4B26-A4FA-1B0D2227D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25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517EE-84D9-49A1-8401-B42CBA738119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58269-89D4-4D13-9FF4-E0C5EE999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5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BA043-3977-4A5F-9F62-A562F76DC071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2C404-F438-47ED-937B-987F2E51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1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8A6BB-16F3-4E8A-AF5B-CC7D41562729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048A2-5B63-4FDD-A7F6-89F7C53D9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66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350F-429A-4E25-8D81-D4130F113507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F231F-E975-4BCB-A483-803139D8E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1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7C840-5A27-47A9-AA6D-2F1511C9E1DC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76102-FF87-486F-8EBD-CC5F65B3E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4D231-C416-4444-9DF2-D4CE5128618D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6EAE6-4E9A-4CB6-813D-6A121BE56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08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54E82-127A-402A-A93E-441B5A82152C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74FE-5F3A-4071-8266-267A1AAEB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91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5B5E-FBFB-4557-AADE-BCFB1024BBAA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6276-5FCA-4419-8B82-378121572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829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73050"/>
            <a:ext cx="2058987" cy="544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26150" cy="544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CCF08-B399-440B-ACC4-1F55D0556573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713C0-2108-4116-A161-4F929A867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85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E14DB-7CF3-4835-B7F0-09EB8696914F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F2-2BF0-4DDD-9481-11F171FE7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769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619500"/>
            <a:ext cx="4043362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00D9-BA26-44C2-B641-9B258A2BAB88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D1EC-CED6-4DA4-BDA1-024F004C4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87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8F545-6E8C-4546-9690-AC90D35F5501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99EC9-02FC-43DA-BCC8-F0A0911C9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0F89-C153-4B9A-B0AA-7BAF19DF599D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48DF-5CDD-4B26-A4FA-1B0D2227D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3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517EE-84D9-49A1-8401-B42CBA738119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58269-89D4-4D13-9FF4-E0C5EE999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BA043-3977-4A5F-9F62-A562F76DC071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2C404-F438-47ED-937B-987F2E51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4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350F-429A-4E25-8D81-D4130F113507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F231F-E975-4BCB-A483-803139D8E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5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7C840-5A27-47A9-AA6D-2F1511C9E1DC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76102-FF87-486F-8EBD-CC5F65B3E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5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4D231-C416-4444-9DF2-D4CE5128618D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6EAE6-4E9A-4CB6-813D-6A121BE56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6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54E82-127A-402A-A93E-441B5A82152C}" type="datetime1">
              <a:rPr lang="en-US"/>
              <a:pPr>
                <a:defRPr/>
              </a:pPr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74FE-5F3A-4071-8266-267A1AAEB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6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white">
          <a:xfrm>
            <a:off x="3175" y="6029325"/>
            <a:ext cx="9140825" cy="828675"/>
          </a:xfrm>
          <a:prstGeom prst="rect">
            <a:avLst/>
          </a:prstGeom>
          <a:solidFill>
            <a:srgbClr val="0860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3753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5988" y="6413500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C0831-06FA-495A-B55B-CF4E18156B8F}" type="datetime1">
              <a:rPr lang="en-US" sz="8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5/27/2015</a:t>
            </a:fld>
            <a:endParaRPr lang="en-US" sz="8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113" y="6413500"/>
            <a:ext cx="468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 smtClean="0"/>
              <a:t>Copyright © Intel Corporation, 2014. All rights reserved. Third-party marks and brands are the property of their respective owners. All products, dates, and figures are preliminary and subject to change without notice.</a:t>
            </a:r>
            <a:endParaRPr lang="en-US" sz="8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4135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89699-FAE2-4B02-B5FF-895FF1AB4BDC}" type="slidenum">
              <a:rPr lang="en-US" sz="8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800"/>
          </a:p>
        </p:txBody>
      </p:sp>
      <p:pic>
        <p:nvPicPr>
          <p:cNvPr id="1032" name="Picture 14" descr="Intel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6169025"/>
            <a:ext cx="81121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9"/>
          <p:cNvSpPr txBox="1">
            <a:spLocks noChangeArrowheads="1"/>
          </p:cNvSpPr>
          <p:nvPr/>
        </p:nvSpPr>
        <p:spPr bwMode="auto">
          <a:xfrm>
            <a:off x="436563" y="6051550"/>
            <a:ext cx="39084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prstClr val="white"/>
                </a:solidFill>
                <a:cs typeface="Arial" charset="0"/>
              </a:rPr>
              <a:t>CCD Platform Application Engineering</a:t>
            </a:r>
          </a:p>
          <a:p>
            <a:pPr eaLnBrk="0" fontAlgn="base" hangingPunct="0">
              <a:spcBef>
                <a:spcPct val="1000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prstClr val="white"/>
                </a:solidFill>
                <a:cs typeface="Arial" charset="0"/>
              </a:rPr>
              <a:t>       CCD’s Competitive Advantage</a:t>
            </a:r>
          </a:p>
        </p:txBody>
      </p:sp>
      <p:sp>
        <p:nvSpPr>
          <p:cNvPr id="1034" name="Text Box 20"/>
          <p:cNvSpPr txBox="1">
            <a:spLocks noChangeArrowheads="1"/>
          </p:cNvSpPr>
          <p:nvPr/>
        </p:nvSpPr>
        <p:spPr bwMode="auto">
          <a:xfrm>
            <a:off x="4460875" y="6151563"/>
            <a:ext cx="19669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smtClean="0">
                <a:solidFill>
                  <a:prstClr val="white"/>
                </a:solidFill>
                <a:cs typeface="Arial" charset="0"/>
              </a:rPr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328344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0" fontAlgn="base" hangingPunct="0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571500" indent="-3238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725488" indent="-1524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4pPr>
      <a:lvl5pPr marL="1136650" indent="-4095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white">
          <a:xfrm>
            <a:off x="3175" y="6029325"/>
            <a:ext cx="9140825" cy="828675"/>
          </a:xfrm>
          <a:prstGeom prst="rect">
            <a:avLst/>
          </a:prstGeom>
          <a:solidFill>
            <a:srgbClr val="0860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3753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5988" y="6413500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C0831-06FA-495A-B55B-CF4E18156B8F}" type="datetime1">
              <a:rPr lang="en-US" sz="8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5/27/2015</a:t>
            </a:fld>
            <a:endParaRPr lang="en-US" sz="8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113" y="6413500"/>
            <a:ext cx="468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/>
              <a:t>Copyright © Intel Corporation, 2013.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4135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89699-FAE2-4B02-B5FF-895FF1AB4BDC}" type="slidenum">
              <a:rPr lang="en-US" sz="8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800"/>
          </a:p>
        </p:txBody>
      </p:sp>
      <p:pic>
        <p:nvPicPr>
          <p:cNvPr id="1032" name="Picture 14" descr="Intel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6169025"/>
            <a:ext cx="81121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9"/>
          <p:cNvSpPr txBox="1">
            <a:spLocks noChangeArrowheads="1"/>
          </p:cNvSpPr>
          <p:nvPr/>
        </p:nvSpPr>
        <p:spPr bwMode="auto">
          <a:xfrm>
            <a:off x="436563" y="6051550"/>
            <a:ext cx="39084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smtClean="0">
                <a:solidFill>
                  <a:prstClr val="white"/>
                </a:solidFill>
                <a:cs typeface="Arial" charset="0"/>
              </a:rPr>
              <a:t>LAD Platform Application Engineering</a:t>
            </a:r>
          </a:p>
          <a:p>
            <a:pPr eaLnBrk="0" fontAlgn="base" hangingPunct="0">
              <a:spcBef>
                <a:spcPct val="10000"/>
              </a:spcBef>
              <a:spcAft>
                <a:spcPct val="0"/>
              </a:spcAft>
              <a:defRPr/>
            </a:pPr>
            <a:r>
              <a:rPr lang="en-US" sz="1000" smtClean="0">
                <a:solidFill>
                  <a:prstClr val="white"/>
                </a:solidFill>
                <a:cs typeface="Arial" charset="0"/>
              </a:rPr>
              <a:t>       LAD’s Competitive Advantage</a:t>
            </a:r>
          </a:p>
        </p:txBody>
      </p:sp>
      <p:sp>
        <p:nvSpPr>
          <p:cNvPr id="1034" name="Text Box 20"/>
          <p:cNvSpPr txBox="1">
            <a:spLocks noChangeArrowheads="1"/>
          </p:cNvSpPr>
          <p:nvPr/>
        </p:nvSpPr>
        <p:spPr bwMode="auto">
          <a:xfrm>
            <a:off x="4460875" y="6151563"/>
            <a:ext cx="19669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smtClean="0">
                <a:solidFill>
                  <a:prstClr val="white"/>
                </a:solidFill>
                <a:cs typeface="Arial" charset="0"/>
              </a:rPr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81937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0" fontAlgn="base" hangingPunct="0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571500" indent="-3238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725488" indent="-1524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4pPr>
      <a:lvl5pPr marL="1136650" indent="-4095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1213" y="2778691"/>
            <a:ext cx="5097462" cy="1123384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547A7"/>
                </a:solidFill>
              </a:rPr>
              <a:t>NVM Read Me</a:t>
            </a:r>
            <a:r>
              <a:rPr lang="en-US" dirty="0">
                <a:solidFill>
                  <a:srgbClr val="0547A7"/>
                </a:solidFill>
              </a:rPr>
              <a:t/>
            </a:r>
            <a:br>
              <a:rPr lang="en-US" dirty="0">
                <a:solidFill>
                  <a:srgbClr val="0547A7"/>
                </a:solidFill>
              </a:rPr>
            </a:br>
            <a:r>
              <a:rPr lang="en-US" sz="1200" dirty="0" smtClean="0">
                <a:solidFill>
                  <a:srgbClr val="0547A7"/>
                </a:solidFill>
              </a:rPr>
              <a:t>SPT-LP </a:t>
            </a:r>
            <a:r>
              <a:rPr lang="en-US" sz="1200" dirty="0" smtClean="0">
                <a:solidFill>
                  <a:srgbClr val="0547A7"/>
                </a:solidFill>
              </a:rPr>
              <a:t>v1.3</a:t>
            </a:r>
            <a:r>
              <a:rPr lang="en-US" sz="1200" dirty="0" smtClean="0">
                <a:solidFill>
                  <a:srgbClr val="0547A7"/>
                </a:solidFill>
              </a:rPr>
              <a:t/>
            </a:r>
            <a:br>
              <a:rPr lang="en-US" sz="1200" dirty="0" smtClean="0">
                <a:solidFill>
                  <a:srgbClr val="0547A7"/>
                </a:solidFill>
              </a:rPr>
            </a:br>
            <a:r>
              <a:rPr lang="en-US" sz="1200" dirty="0" smtClean="0">
                <a:solidFill>
                  <a:srgbClr val="0547A7"/>
                </a:solidFill>
              </a:rPr>
              <a:t>SPT-H </a:t>
            </a:r>
            <a:r>
              <a:rPr lang="en-US" sz="1200" dirty="0" smtClean="0">
                <a:solidFill>
                  <a:srgbClr val="0547A7"/>
                </a:solidFill>
              </a:rPr>
              <a:t>v0.8</a:t>
            </a:r>
            <a:r>
              <a:rPr lang="en-US" sz="1200" dirty="0" smtClean="0">
                <a:solidFill>
                  <a:srgbClr val="0547A7"/>
                </a:solidFill>
              </a:rPr>
              <a:t/>
            </a:r>
            <a:br>
              <a:rPr lang="en-US" sz="1200" dirty="0" smtClean="0">
                <a:solidFill>
                  <a:srgbClr val="0547A7"/>
                </a:solidFill>
              </a:rPr>
            </a:br>
            <a:endParaRPr lang="en-US" sz="1900" dirty="0" smtClean="0">
              <a:solidFill>
                <a:srgbClr val="0547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Copyright © Intel Corporation, 2015. All rights reserved. Third-party marks and brands are the property of their respective owners. All products, dates, and figures are preliminary and subject to change without notice.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09600"/>
            <a:ext cx="9144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NVM Guide</a:t>
            </a:r>
          </a:p>
          <a:p>
            <a:r>
              <a:rPr lang="en-US" sz="1400" b="1" dirty="0" smtClean="0"/>
              <a:t>Six (6) Potential NVM’s to choose from:</a:t>
            </a:r>
          </a:p>
          <a:p>
            <a:pPr lvl="0"/>
            <a:r>
              <a:rPr lang="en-US" sz="1400" dirty="0" smtClean="0"/>
              <a:t>	1.  I217–LPT-H*(A3)-8 </a:t>
            </a:r>
            <a:r>
              <a:rPr lang="en-US" sz="1400" dirty="0"/>
              <a:t>F</a:t>
            </a:r>
            <a:r>
              <a:rPr lang="en-US" sz="1400" dirty="0" smtClean="0"/>
              <a:t>lex </a:t>
            </a:r>
            <a:r>
              <a:rPr lang="en-US" sz="1400" dirty="0"/>
              <a:t>F</a:t>
            </a:r>
            <a:r>
              <a:rPr lang="en-US" sz="1400" dirty="0" smtClean="0"/>
              <a:t>ilters, No Ultra Low Power(ULP) support</a:t>
            </a:r>
            <a:endParaRPr lang="en-US" sz="1400" dirty="0"/>
          </a:p>
          <a:p>
            <a:pPr lvl="0"/>
            <a:r>
              <a:rPr lang="en-US" sz="1400" dirty="0"/>
              <a:t>	</a:t>
            </a:r>
            <a:r>
              <a:rPr lang="en-US" sz="1400" dirty="0" smtClean="0"/>
              <a:t>2.  I218–LPT-LP**(B1)- ULP support with 16 </a:t>
            </a:r>
            <a:r>
              <a:rPr lang="en-US" sz="1400" dirty="0"/>
              <a:t>F</a:t>
            </a:r>
            <a:r>
              <a:rPr lang="en-US" sz="1400" dirty="0" smtClean="0"/>
              <a:t>lex </a:t>
            </a:r>
            <a:r>
              <a:rPr lang="en-US" sz="1400" dirty="0"/>
              <a:t>F</a:t>
            </a:r>
            <a:r>
              <a:rPr lang="en-US" sz="1400" dirty="0" smtClean="0"/>
              <a:t>ilters</a:t>
            </a:r>
            <a:endParaRPr lang="en-US" sz="1400" dirty="0"/>
          </a:p>
          <a:p>
            <a:pPr lvl="0"/>
            <a:r>
              <a:rPr lang="en-US" sz="1400" dirty="0" smtClean="0"/>
              <a:t>	3.</a:t>
            </a:r>
            <a:r>
              <a:rPr lang="en-US" sz="1400" dirty="0"/>
              <a:t> </a:t>
            </a:r>
            <a:r>
              <a:rPr lang="en-US" sz="1400" dirty="0" smtClean="0"/>
              <a:t> I218–LPT-H*(Refresh/B1)– </a:t>
            </a:r>
            <a:r>
              <a:rPr lang="en-US" sz="1400" dirty="0"/>
              <a:t>16 </a:t>
            </a:r>
            <a:r>
              <a:rPr lang="en-US" sz="1400" dirty="0" smtClean="0"/>
              <a:t>Flex Filters, No ULP support</a:t>
            </a:r>
          </a:p>
          <a:p>
            <a:pPr lvl="0"/>
            <a:r>
              <a:rPr lang="en-US" sz="1400" dirty="0" smtClean="0"/>
              <a:t>	4. </a:t>
            </a:r>
            <a:r>
              <a:rPr lang="en-US" sz="1400" dirty="0"/>
              <a:t> </a:t>
            </a:r>
            <a:r>
              <a:rPr lang="en-US" sz="1400" dirty="0" smtClean="0"/>
              <a:t>I218–WPT-LP***(B1)– ULP</a:t>
            </a:r>
            <a:r>
              <a:rPr lang="en-US" sz="1400" dirty="0"/>
              <a:t>, 16 </a:t>
            </a:r>
            <a:r>
              <a:rPr lang="en-US" sz="1400" dirty="0" smtClean="0"/>
              <a:t>Flex Filters</a:t>
            </a:r>
            <a:r>
              <a:rPr lang="en-US" sz="1400" dirty="0"/>
              <a:t>, </a:t>
            </a:r>
            <a:r>
              <a:rPr lang="en-US" sz="1400" dirty="0" smtClean="0"/>
              <a:t>Connected Standby 			                (CS) support, c9/c10</a:t>
            </a:r>
          </a:p>
          <a:p>
            <a:pPr lvl="0"/>
            <a:r>
              <a:rPr lang="en-US" sz="1400" dirty="0"/>
              <a:t>	</a:t>
            </a:r>
            <a:r>
              <a:rPr lang="en-US" sz="1400" dirty="0" smtClean="0"/>
              <a:t>5.  I219-SPT-LP (A0) – 32 Flex Filters, ULP, CS, c9/c10 support</a:t>
            </a:r>
          </a:p>
          <a:p>
            <a:pPr lvl="0"/>
            <a:r>
              <a:rPr lang="en-US" sz="1400" dirty="0"/>
              <a:t>	</a:t>
            </a:r>
            <a:r>
              <a:rPr lang="en-US" sz="1400" dirty="0" smtClean="0"/>
              <a:t>6.  I219-SPT-H (A0) – 32 Flex Filters, ULP, CS, c9/c10 support</a:t>
            </a:r>
            <a:endParaRPr lang="en-US" sz="1400" dirty="0"/>
          </a:p>
          <a:p>
            <a:endParaRPr lang="en-US" sz="1400" b="1" dirty="0" smtClean="0"/>
          </a:p>
          <a:p>
            <a:r>
              <a:rPr lang="en-US" sz="1400" b="1" dirty="0" smtClean="0"/>
              <a:t>#2 through #4 NVM’s Provided in SVK SW5 Release:</a:t>
            </a:r>
            <a:endParaRPr lang="en-US" sz="1400" dirty="0"/>
          </a:p>
          <a:p>
            <a:r>
              <a:rPr lang="en-US" sz="1400" dirty="0" smtClean="0"/>
              <a:t>2 (Device ID: LM=155A, V=1559), 3 (Device ID: LM=15A0, V=15A1), and 4 (Device ID: LM=15A2, V=15A3) only</a:t>
            </a:r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#5 </a:t>
            </a:r>
            <a:r>
              <a:rPr lang="en-US" sz="1400" b="1" dirty="0"/>
              <a:t>through </a:t>
            </a:r>
            <a:r>
              <a:rPr lang="en-US" sz="1400" b="1" dirty="0" smtClean="0"/>
              <a:t>#6 </a:t>
            </a:r>
            <a:r>
              <a:rPr lang="en-US" sz="1400" b="1" dirty="0"/>
              <a:t>NVM’s Provided in </a:t>
            </a:r>
            <a:r>
              <a:rPr lang="en-US" sz="1400" b="1" dirty="0" smtClean="0"/>
              <a:t>I219 Pre-Alpha VIP Kit #103194</a:t>
            </a:r>
            <a:endParaRPr lang="en-US" sz="1400" dirty="0"/>
          </a:p>
          <a:p>
            <a:r>
              <a:rPr lang="en-US" sz="1400" dirty="0"/>
              <a:t>*LPT–H (PCH/MAC)=Lynx Point–H, **LPT-LP=Lynx Point-Low Power, ***Wildcat Point-Low </a:t>
            </a:r>
            <a:r>
              <a:rPr lang="en-US" sz="1400" dirty="0" smtClean="0"/>
              <a:t>Power, ****SPT-LP=Sun Rise Point-Low Power</a:t>
            </a:r>
            <a:endParaRPr lang="en-US" sz="1400" dirty="0"/>
          </a:p>
          <a:p>
            <a:r>
              <a:rPr lang="en-US" sz="1400" dirty="0" smtClean="0"/>
              <a:t>5 (Device ID: LM=156F, V=1570), 6 (Device ID: LM=15B7, V=15B8)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6190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Copyright © Intel Corporation, 2015. All rights reserved. Third-party marks and brands are the property of their respective owners. All products, dates, and figures are preliminary and subject to change without notice.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218350"/>
              </p:ext>
            </p:extLst>
          </p:nvPr>
        </p:nvGraphicFramePr>
        <p:xfrm>
          <a:off x="1676400" y="762000"/>
          <a:ext cx="5638800" cy="4529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211"/>
                <a:gridCol w="1665553"/>
                <a:gridCol w="3010036"/>
              </a:tblGrid>
              <a:tr h="435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PCH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Platform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CPU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  <a:tr h="818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LPT-LP</a:t>
                      </a:r>
                      <a:endParaRPr lang="en-US" sz="120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Shark Bay ULT</a:t>
                      </a:r>
                      <a:endParaRPr lang="en-US" sz="120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Haswell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1-chip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  <a:tr h="818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LPT-H</a:t>
                      </a:r>
                      <a:endParaRPr lang="en-US" sz="120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Shark Bay refresh</a:t>
                      </a:r>
                      <a:endParaRPr lang="en-US" sz="120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Broadwell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2-chips, </a:t>
                      </a:r>
                      <a:r>
                        <a:rPr lang="en-US" sz="1100" dirty="0" err="1">
                          <a:effectLst/>
                        </a:rPr>
                        <a:t>Haswell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2-chips 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  <a:tr h="818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WPT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Broadwell</a:t>
                      </a:r>
                      <a:r>
                        <a:rPr lang="en-US" sz="1100" dirty="0">
                          <a:effectLst/>
                        </a:rPr>
                        <a:t> ULT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Broadwell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1-chip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  <a:tr h="818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PMingLiU"/>
                        </a:rPr>
                        <a:t>SPT-LP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Jacksonville</a:t>
                      </a:r>
                      <a:endParaRPr lang="en-US" sz="1400" dirty="0" smtClean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Skylake</a:t>
                      </a:r>
                      <a:r>
                        <a:rPr lang="en-US" sz="1200" dirty="0" smtClean="0">
                          <a:effectLst/>
                        </a:rPr>
                        <a:t> 1-chip</a:t>
                      </a:r>
                      <a:endParaRPr lang="en-US" sz="14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  <a:tr h="818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PMingLiU"/>
                        </a:rPr>
                        <a:t>SPT-H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Jacksonville</a:t>
                      </a: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Skylake</a:t>
                      </a:r>
                      <a:r>
                        <a:rPr lang="en-US" sz="1200" dirty="0" smtClean="0">
                          <a:effectLst/>
                        </a:rPr>
                        <a:t> 2-chips</a:t>
                      </a:r>
                      <a:endParaRPr lang="en-US" sz="1400" dirty="0" smtClean="0">
                        <a:effectLst/>
                        <a:latin typeface="Calibri"/>
                        <a:ea typeface="PMingLiU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PMingLiU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1102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 sz="800"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Copyright © Intel Corporation, 2015. All rights reserved. Third-party marks and brands are the property of their respective owners. All products, dates, and figures are preliminary and subject to change without notice.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616043"/>
              </p:ext>
            </p:extLst>
          </p:nvPr>
        </p:nvGraphicFramePr>
        <p:xfrm>
          <a:off x="3276600" y="1143000"/>
          <a:ext cx="2165099" cy="4680141"/>
        </p:xfrm>
        <a:graphic>
          <a:graphicData uri="http://schemas.openxmlformats.org/drawingml/2006/table">
            <a:tbl>
              <a:tblPr/>
              <a:tblGrid>
                <a:gridCol w="1195750"/>
                <a:gridCol w="969349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Device ID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82579-LM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0x1502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82579-V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0x1503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i217-LM  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0x153A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i217-V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0x153B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i218-LP-LM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0x155A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i218-LP-V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0x1559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i218-LPT-H-LM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0x15A0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i218-LPT-H-V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0x15A1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i218WPT-LP-LM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0x15A2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i218WPT-LP-V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0x15A3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SPT-LP-LM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0x156F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SPT-LP-V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0x1570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SPT-H-LM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0x15B7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SPT-H-V</a:t>
                      </a:r>
                    </a:p>
                  </a:txBody>
                  <a:tcPr marL="6601" marR="6601" marT="66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0x15B8 </a:t>
                      </a:r>
                    </a:p>
                  </a:txBody>
                  <a:tcPr marL="6601" marR="6601" marT="66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81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Device ID Quick Reference Guide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943883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G2006_IntelTemplate_Whi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EG2006_IntelTemplate_Whi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G2006_IntelTemplate_Whit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2006_IntelTemplate_Whit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G2006_IntelTemplate_Whi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EG2006_IntelTemplate_Whi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G2006_IntelTemplate_Whit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2006_IntelTemplate_Whit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203</Words>
  <Application>Microsoft Office PowerPoint</Application>
  <PresentationFormat>On-screen Show 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PMingLiU</vt:lpstr>
      <vt:lpstr>Arial</vt:lpstr>
      <vt:lpstr>Calibri</vt:lpstr>
      <vt:lpstr>Times</vt:lpstr>
      <vt:lpstr>Verdana</vt:lpstr>
      <vt:lpstr>DEG2006_IntelTemplate_White</vt:lpstr>
      <vt:lpstr>1_DEG2006_IntelTemplate_White</vt:lpstr>
      <vt:lpstr>NVM Read Me SPT-LP v1.3 SPT-H v0.8 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CCD Software  Project Status  WW42 - 2013</dc:title>
  <dc:creator>Do, StephenX</dc:creator>
  <cp:lastModifiedBy>Do, Stephen</cp:lastModifiedBy>
  <cp:revision>50</cp:revision>
  <dcterms:created xsi:type="dcterms:W3CDTF">2013-10-21T17:15:31Z</dcterms:created>
  <dcterms:modified xsi:type="dcterms:W3CDTF">2015-05-27T16:27:24Z</dcterms:modified>
</cp:coreProperties>
</file>