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67" r:id="rId4"/>
    <p:sldId id="259" r:id="rId5"/>
    <p:sldId id="276" r:id="rId6"/>
    <p:sldId id="286" r:id="rId7"/>
    <p:sldId id="287" r:id="rId8"/>
    <p:sldId id="277" r:id="rId9"/>
    <p:sldId id="278" r:id="rId10"/>
    <p:sldId id="258" r:id="rId11"/>
    <p:sldId id="279" r:id="rId12"/>
    <p:sldId id="311" r:id="rId13"/>
    <p:sldId id="315" r:id="rId14"/>
    <p:sldId id="316" r:id="rId15"/>
    <p:sldId id="281" r:id="rId16"/>
    <p:sldId id="282" r:id="rId17"/>
    <p:sldId id="284" r:id="rId18"/>
    <p:sldId id="289" r:id="rId19"/>
    <p:sldId id="312" r:id="rId20"/>
    <p:sldId id="314" r:id="rId21"/>
    <p:sldId id="317" r:id="rId22"/>
    <p:sldId id="28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288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69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82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10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56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50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05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499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93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90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85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79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47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89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25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3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15B0-5259-477B-B8F3-3EEB93C07ADC}" type="datetimeFigureOut">
              <a:rPr lang="zh-TW" altLang="en-US" smtClean="0"/>
              <a:t>2016/5/6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56D721-3F59-4C11-B517-A5BC3024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0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SH-82HM%20Manual_cht.pdf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41638" y="2659559"/>
            <a:ext cx="692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latin typeface="+mj-lt"/>
              </a:rPr>
              <a:t>PDU Controller SOP</a:t>
            </a:r>
            <a:endParaRPr lang="zh-TW" altLang="en-US" sz="4400" b="1" dirty="0">
              <a:latin typeface="+mj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56804" y="5739286"/>
            <a:ext cx="325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>
                    <a:alpha val="39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Report by : Allen Chen </a:t>
            </a:r>
          </a:p>
          <a:p>
            <a:r>
              <a:rPr lang="en-US" altLang="zh-TW" dirty="0">
                <a:solidFill>
                  <a:srgbClr val="0070C0">
                    <a:alpha val="39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solidFill>
                  <a:srgbClr val="0070C0">
                    <a:alpha val="39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                    </a:t>
            </a:r>
            <a:r>
              <a:rPr lang="en-US" altLang="zh-TW" dirty="0" smtClean="0">
                <a:solidFill>
                  <a:srgbClr val="0070C0">
                    <a:alpha val="39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2016.05.06   </a:t>
            </a:r>
            <a:endParaRPr lang="zh-TW" altLang="en-US" dirty="0">
              <a:solidFill>
                <a:srgbClr val="0070C0">
                  <a:alpha val="39000"/>
                </a:srgbClr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6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74320" y="20479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4400" dirty="0" smtClean="0"/>
              <a:t>Client Server</a:t>
            </a:r>
            <a:endParaRPr lang="zh-TW" altLang="en-US" sz="4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28216" y="1024128"/>
            <a:ext cx="951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2.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AC Power Cycle Setup </a:t>
            </a:r>
            <a:r>
              <a:rPr lang="zh-TW" altLang="en-US" dirty="0" smtClean="0">
                <a:solidFill>
                  <a:srgbClr val="0000FF"/>
                </a:solidFill>
              </a:rPr>
              <a:t>複製到桌面後再進行參數設定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19" y="1484903"/>
            <a:ext cx="6820853" cy="51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1279969"/>
            <a:ext cx="6019800" cy="48291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" y="1280730"/>
            <a:ext cx="6010275" cy="48101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212336" y="287489"/>
            <a:ext cx="378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開啟</a:t>
            </a:r>
            <a:r>
              <a:rPr lang="en-US" altLang="zh-TW" dirty="0" smtClean="0">
                <a:solidFill>
                  <a:srgbClr val="FF0000"/>
                </a:solidFill>
              </a:rPr>
              <a:t>Client\Auto login</a:t>
            </a:r>
          </a:p>
        </p:txBody>
      </p:sp>
    </p:spTree>
    <p:extLst>
      <p:ext uri="{BB962C8B-B14F-4D97-AF65-F5344CB8AC3E}">
        <p14:creationId xmlns:p14="http://schemas.microsoft.com/office/powerpoint/2010/main" val="18711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03192" y="277003"/>
            <a:ext cx="37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編輯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Auto_login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設定</a:t>
            </a:r>
            <a:r>
              <a:rPr lang="en-US" altLang="zh-TW" dirty="0" err="1" smtClean="0">
                <a:solidFill>
                  <a:srgbClr val="FF0000"/>
                </a:solidFill>
              </a:rPr>
              <a:t>UserName</a:t>
            </a:r>
            <a:r>
              <a:rPr lang="zh-TW" altLang="en-US" dirty="0" smtClean="0">
                <a:solidFill>
                  <a:srgbClr val="FF0000"/>
                </a:solidFill>
              </a:rPr>
              <a:t> 及 </a:t>
            </a:r>
            <a:r>
              <a:rPr lang="en-US" altLang="zh-TW" dirty="0" smtClean="0">
                <a:solidFill>
                  <a:srgbClr val="FF0000"/>
                </a:solidFill>
              </a:rPr>
              <a:t>Password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7056" y="1275588"/>
            <a:ext cx="12096750" cy="4664482"/>
            <a:chOff x="67056" y="1275588"/>
            <a:chExt cx="12096750" cy="466448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506" y="1283398"/>
              <a:ext cx="6210300" cy="372427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" y="1275588"/>
              <a:ext cx="5849112" cy="4664482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8066532" y="2776203"/>
              <a:ext cx="2734056" cy="3693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Client 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端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OS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的帳號密碼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0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6" y="759392"/>
            <a:ext cx="10784300" cy="583892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19856" y="291492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開啟</a:t>
            </a:r>
            <a:r>
              <a:rPr lang="en-US" altLang="zh-TW" dirty="0" err="1" smtClean="0">
                <a:solidFill>
                  <a:srgbClr val="FF0000"/>
                </a:solidFill>
              </a:rPr>
              <a:t>Powerdhell</a:t>
            </a:r>
            <a:r>
              <a:rPr lang="zh-TW" altLang="en-US" dirty="0" smtClean="0">
                <a:solidFill>
                  <a:srgbClr val="FF0000"/>
                </a:solidFill>
              </a:rPr>
              <a:t>並按照</a:t>
            </a:r>
            <a:r>
              <a:rPr lang="en-US" altLang="zh-TW" dirty="0" smtClean="0">
                <a:solidFill>
                  <a:srgbClr val="FF0000"/>
                </a:solidFill>
              </a:rPr>
              <a:t>Setting.txt</a:t>
            </a:r>
            <a:r>
              <a:rPr lang="zh-TW" altLang="en-US" dirty="0" smtClean="0">
                <a:solidFill>
                  <a:srgbClr val="FF0000"/>
                </a:solidFill>
              </a:rPr>
              <a:t>的步驟更改設定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4" y="751808"/>
            <a:ext cx="10784300" cy="585016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19856" y="291492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開啟</a:t>
            </a:r>
            <a:r>
              <a:rPr lang="en-US" altLang="zh-TW" dirty="0" err="1" smtClean="0">
                <a:solidFill>
                  <a:srgbClr val="FF0000"/>
                </a:solidFill>
              </a:rPr>
              <a:t>Powerdhell</a:t>
            </a:r>
            <a:r>
              <a:rPr lang="zh-TW" altLang="en-US" dirty="0" smtClean="0">
                <a:solidFill>
                  <a:srgbClr val="FF0000"/>
                </a:solidFill>
              </a:rPr>
              <a:t>並按照</a:t>
            </a:r>
            <a:r>
              <a:rPr lang="en-US" altLang="zh-TW" dirty="0" smtClean="0">
                <a:solidFill>
                  <a:srgbClr val="FF0000"/>
                </a:solidFill>
              </a:rPr>
              <a:t>Setting.txt</a:t>
            </a:r>
            <a:r>
              <a:rPr lang="zh-TW" altLang="en-US" dirty="0" smtClean="0">
                <a:solidFill>
                  <a:srgbClr val="FF0000"/>
                </a:solidFill>
              </a:rPr>
              <a:t>的步驟更改設定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926080" y="277003"/>
            <a:ext cx="634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編輯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Config.txt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260919"/>
            <a:ext cx="6191250" cy="3714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" y="1260919"/>
            <a:ext cx="5827724" cy="470096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16752" y="1783080"/>
            <a:ext cx="1938528" cy="521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026146" y="1783080"/>
            <a:ext cx="3944823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Server IP &amp; FTPIP: </a:t>
            </a:r>
          </a:p>
          <a:p>
            <a:r>
              <a:rPr lang="zh-TW" altLang="en-US" dirty="0" smtClean="0">
                <a:solidFill>
                  <a:srgbClr val="0000FF"/>
                </a:solidFill>
              </a:rPr>
              <a:t>皆為</a:t>
            </a:r>
            <a:r>
              <a:rPr lang="en-US" altLang="zh-TW" dirty="0" smtClean="0">
                <a:solidFill>
                  <a:srgbClr val="0000FF"/>
                </a:solidFill>
              </a:rPr>
              <a:t>Server</a:t>
            </a:r>
            <a:r>
              <a:rPr lang="zh-TW" altLang="en-US" dirty="0" smtClean="0">
                <a:solidFill>
                  <a:srgbClr val="0000FF"/>
                </a:solidFill>
              </a:rPr>
              <a:t>端設定的</a:t>
            </a:r>
            <a:r>
              <a:rPr lang="en-US" altLang="zh-TW" dirty="0" smtClean="0">
                <a:solidFill>
                  <a:srgbClr val="0000FF"/>
                </a:solidFill>
              </a:rPr>
              <a:t>IP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BMCIP:</a:t>
            </a:r>
          </a:p>
          <a:p>
            <a:r>
              <a:rPr lang="zh-TW" altLang="en-US" dirty="0" smtClean="0">
                <a:solidFill>
                  <a:srgbClr val="0000FF"/>
                </a:solidFill>
              </a:rPr>
              <a:t>於</a:t>
            </a:r>
            <a:r>
              <a:rPr lang="en-US" altLang="zh-TW" dirty="0" smtClean="0">
                <a:solidFill>
                  <a:srgbClr val="0000FF"/>
                </a:solidFill>
              </a:rPr>
              <a:t>BIOS</a:t>
            </a:r>
            <a:r>
              <a:rPr lang="zh-TW" altLang="en-US" dirty="0" smtClean="0">
                <a:solidFill>
                  <a:srgbClr val="0000FF"/>
                </a:solidFill>
              </a:rPr>
              <a:t>內手動設定一組</a:t>
            </a:r>
            <a:r>
              <a:rPr lang="en-US" altLang="zh-TW" dirty="0" smtClean="0">
                <a:solidFill>
                  <a:srgbClr val="0000FF"/>
                </a:solidFill>
              </a:rPr>
              <a:t>IP</a:t>
            </a:r>
            <a:r>
              <a:rPr lang="zh-TW" altLang="en-US" dirty="0" smtClean="0">
                <a:solidFill>
                  <a:srgbClr val="0000FF"/>
                </a:solidFill>
              </a:rPr>
              <a:t>並將</a:t>
            </a:r>
            <a:r>
              <a:rPr lang="en-US" altLang="zh-TW" dirty="0" smtClean="0">
                <a:solidFill>
                  <a:srgbClr val="0000FF"/>
                </a:solidFill>
              </a:rPr>
              <a:t>IP</a:t>
            </a:r>
            <a:r>
              <a:rPr lang="zh-TW" altLang="en-US" dirty="0" smtClean="0">
                <a:solidFill>
                  <a:srgbClr val="0000FF"/>
                </a:solidFill>
              </a:rPr>
              <a:t>位址</a:t>
            </a:r>
            <a:r>
              <a:rPr lang="en-US" altLang="zh-TW" dirty="0" smtClean="0">
                <a:solidFill>
                  <a:srgbClr val="0000FF"/>
                </a:solidFill>
              </a:rPr>
              <a:t>key</a:t>
            </a:r>
            <a:r>
              <a:rPr lang="zh-TW" altLang="en-US" dirty="0" smtClean="0">
                <a:solidFill>
                  <a:srgbClr val="0000FF"/>
                </a:solidFill>
              </a:rPr>
              <a:t>在這裡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6752" y="2304288"/>
            <a:ext cx="1938528" cy="173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006283" y="3260408"/>
            <a:ext cx="396468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File Name:</a:t>
            </a:r>
          </a:p>
          <a:p>
            <a:r>
              <a:rPr lang="zh-TW" altLang="en-US" dirty="0" smtClean="0">
                <a:solidFill>
                  <a:srgbClr val="0000FF"/>
                </a:solidFill>
              </a:rPr>
              <a:t>設定回傳</a:t>
            </a:r>
            <a:r>
              <a:rPr lang="en-US" altLang="zh-TW" dirty="0" smtClean="0">
                <a:solidFill>
                  <a:srgbClr val="0000FF"/>
                </a:solidFill>
              </a:rPr>
              <a:t>Server</a:t>
            </a:r>
            <a:r>
              <a:rPr lang="zh-TW" altLang="en-US" dirty="0" smtClean="0">
                <a:solidFill>
                  <a:srgbClr val="0000FF"/>
                </a:solidFill>
              </a:rPr>
              <a:t>端的檔名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需注意避免重複造成互相干擾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" name="矩形 13"/>
          <p:cNvSpPr/>
          <p:nvPr/>
        </p:nvSpPr>
        <p:spPr>
          <a:xfrm>
            <a:off x="6016752" y="2478024"/>
            <a:ext cx="1938528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009433" y="4188567"/>
            <a:ext cx="394482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0000FF"/>
                </a:solidFill>
              </a:rPr>
              <a:t>ConfigBMC</a:t>
            </a:r>
            <a:r>
              <a:rPr lang="en-US" altLang="zh-TW" dirty="0" smtClean="0">
                <a:solidFill>
                  <a:srgbClr val="0000FF"/>
                </a:solidFill>
              </a:rPr>
              <a:t>:</a:t>
            </a:r>
          </a:p>
          <a:p>
            <a:r>
              <a:rPr lang="zh-TW" altLang="en-US" dirty="0" smtClean="0">
                <a:solidFill>
                  <a:srgbClr val="0000FF"/>
                </a:solidFill>
              </a:rPr>
              <a:t>檢查</a:t>
            </a:r>
            <a:r>
              <a:rPr lang="en-US" altLang="zh-TW" dirty="0" smtClean="0">
                <a:solidFill>
                  <a:srgbClr val="0000FF"/>
                </a:solidFill>
              </a:rPr>
              <a:t>BMC=1</a:t>
            </a:r>
            <a:r>
              <a:rPr lang="zh-TW" altLang="en-US" dirty="0" smtClean="0">
                <a:solidFill>
                  <a:srgbClr val="0000FF"/>
                </a:solidFill>
              </a:rPr>
              <a:t> ；</a:t>
            </a:r>
            <a:r>
              <a:rPr lang="zh-TW" altLang="en-US" dirty="0">
                <a:solidFill>
                  <a:srgbClr val="0000FF"/>
                </a:solidFill>
              </a:rPr>
              <a:t> 不</a:t>
            </a:r>
            <a:r>
              <a:rPr lang="zh-TW" altLang="en-US" dirty="0" smtClean="0">
                <a:solidFill>
                  <a:srgbClr val="0000FF"/>
                </a:solidFill>
              </a:rPr>
              <a:t>檢查</a:t>
            </a:r>
            <a:r>
              <a:rPr lang="en-US" altLang="zh-TW" dirty="0" smtClean="0">
                <a:solidFill>
                  <a:srgbClr val="0000FF"/>
                </a:solidFill>
              </a:rPr>
              <a:t>BMC=</a:t>
            </a:r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42" y="4834898"/>
            <a:ext cx="2599156" cy="19493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28272" y="5191514"/>
            <a:ext cx="836762" cy="941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92564" y="5270740"/>
            <a:ext cx="396169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i="1" dirty="0" smtClean="0">
                <a:solidFill>
                  <a:srgbClr val="0000FF"/>
                </a:solidFill>
              </a:rPr>
              <a:t>測試時要將 </a:t>
            </a:r>
            <a:r>
              <a:rPr lang="en-US" altLang="zh-TW" i="1" dirty="0" smtClean="0">
                <a:solidFill>
                  <a:srgbClr val="0000FF"/>
                </a:solidFill>
              </a:rPr>
              <a:t>IPMI</a:t>
            </a:r>
            <a:r>
              <a:rPr lang="zh-TW" altLang="en-US" i="1" dirty="0" smtClean="0">
                <a:solidFill>
                  <a:srgbClr val="0000FF"/>
                </a:solidFill>
              </a:rPr>
              <a:t> </a:t>
            </a:r>
            <a:r>
              <a:rPr lang="en-US" altLang="zh-TW" i="1" dirty="0" smtClean="0">
                <a:solidFill>
                  <a:srgbClr val="0000FF"/>
                </a:solidFill>
              </a:rPr>
              <a:t>LAN</a:t>
            </a:r>
            <a:r>
              <a:rPr lang="zh-TW" altLang="en-US" i="1" dirty="0" smtClean="0">
                <a:solidFill>
                  <a:srgbClr val="0000FF"/>
                </a:solidFill>
              </a:rPr>
              <a:t>接至</a:t>
            </a:r>
            <a:r>
              <a:rPr lang="en-US" altLang="zh-TW" i="1" dirty="0" smtClean="0">
                <a:solidFill>
                  <a:srgbClr val="0000FF"/>
                </a:solidFill>
              </a:rPr>
              <a:t>Switch</a:t>
            </a:r>
            <a:r>
              <a:rPr lang="zh-TW" altLang="en-US" i="1" dirty="0" smtClean="0">
                <a:solidFill>
                  <a:srgbClr val="0000FF"/>
                </a:solidFill>
              </a:rPr>
              <a:t>唷 </a:t>
            </a:r>
            <a:r>
              <a:rPr lang="en-US" altLang="zh-TW" i="1" dirty="0" smtClean="0">
                <a:solidFill>
                  <a:srgbClr val="0000FF"/>
                </a:solidFill>
              </a:rPr>
              <a:t>!!</a:t>
            </a:r>
            <a:endParaRPr lang="zh-TW" altLang="en-US" i="1" dirty="0">
              <a:solidFill>
                <a:srgbClr val="0000FF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7177177" y="5469147"/>
            <a:ext cx="621102" cy="120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03192" y="277003"/>
            <a:ext cx="378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將 </a:t>
            </a:r>
            <a:r>
              <a:rPr lang="en-US" altLang="zh-TW" dirty="0" err="1" smtClean="0">
                <a:solidFill>
                  <a:srgbClr val="FF0000"/>
                </a:solidFill>
              </a:rPr>
              <a:t>StartCheck</a:t>
            </a:r>
            <a:r>
              <a:rPr lang="zh-TW" altLang="en-US" dirty="0" smtClean="0">
                <a:solidFill>
                  <a:srgbClr val="FF0000"/>
                </a:solidFill>
              </a:rPr>
              <a:t> 建立個捷徑到桌</a:t>
            </a:r>
            <a:r>
              <a:rPr lang="zh-TW" altLang="en-US" dirty="0">
                <a:solidFill>
                  <a:srgbClr val="FF0000"/>
                </a:solidFill>
              </a:rPr>
              <a:t>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10" y="813816"/>
            <a:ext cx="7795260" cy="58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08832" y="277214"/>
            <a:ext cx="499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將 </a:t>
            </a:r>
            <a:r>
              <a:rPr lang="en-US" altLang="zh-TW" dirty="0" err="1" smtClean="0">
                <a:solidFill>
                  <a:srgbClr val="FF0000"/>
                </a:solidFill>
              </a:rPr>
              <a:t>StartCheck</a:t>
            </a:r>
            <a:r>
              <a:rPr lang="zh-TW" altLang="en-US" dirty="0" smtClean="0">
                <a:solidFill>
                  <a:srgbClr val="FF0000"/>
                </a:solidFill>
              </a:rPr>
              <a:t> 捷徑貼到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Windows/Start Menu/Programs/Startup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46" y="1278932"/>
            <a:ext cx="5443538" cy="43462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3" y="1278935"/>
            <a:ext cx="5846445" cy="43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127248" y="315017"/>
            <a:ext cx="595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將</a:t>
            </a:r>
            <a:r>
              <a:rPr lang="en-US" altLang="zh-TW" dirty="0" smtClean="0">
                <a:solidFill>
                  <a:srgbClr val="FF0000"/>
                </a:solidFill>
              </a:rPr>
              <a:t>Log</a:t>
            </a:r>
            <a:r>
              <a:rPr lang="zh-TW" altLang="en-US" dirty="0" smtClean="0">
                <a:solidFill>
                  <a:srgbClr val="FF0000"/>
                </a:solidFill>
              </a:rPr>
              <a:t>資料夾內所有檔案刪除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1267776"/>
            <a:ext cx="60388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2" y="1283303"/>
            <a:ext cx="5443538" cy="43462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278636"/>
            <a:ext cx="5718810" cy="46058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19556" y="275388"/>
            <a:ext cx="1017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第一次執行 </a:t>
            </a:r>
            <a:r>
              <a:rPr lang="en-US" altLang="zh-TW" dirty="0" err="1" smtClean="0">
                <a:solidFill>
                  <a:srgbClr val="FF0000"/>
                </a:solidFill>
              </a:rPr>
              <a:t>StartCheck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批次檔產生新的</a:t>
            </a:r>
            <a:r>
              <a:rPr lang="en-US" altLang="zh-TW" dirty="0" smtClean="0">
                <a:solidFill>
                  <a:srgbClr val="FF0000"/>
                </a:solidFill>
              </a:rPr>
              <a:t>Log</a:t>
            </a:r>
            <a:r>
              <a:rPr lang="zh-TW" altLang="en-US" dirty="0" smtClean="0">
                <a:solidFill>
                  <a:srgbClr val="FF0000"/>
                </a:solidFill>
              </a:rPr>
              <a:t>檔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1674732" y="1243930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PDU(Power Distribution Unit)</a:t>
            </a:r>
          </a:p>
          <a:p>
            <a:endParaRPr lang="en-US" altLang="zh-TW" dirty="0" smtClean="0"/>
          </a:p>
        </p:txBody>
      </p:sp>
      <p:pic>
        <p:nvPicPr>
          <p:cNvPr id="11" name="Picture 2" descr="D:\測項\PDU\st-209577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94" y="2004251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9142332" y="4803098"/>
            <a:ext cx="2708694" cy="1338862"/>
            <a:chOff x="8919713" y="1234440"/>
            <a:chExt cx="2708694" cy="1338862"/>
          </a:xfrm>
        </p:grpSpPr>
        <p:graphicFrame>
          <p:nvGraphicFramePr>
            <p:cNvPr id="12" name="物件 11">
              <a:hlinkClick r:id="rId5" action="ppaction://hlinkfile" tooltip="SH-82HM Manual_cht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189358"/>
                </p:ext>
              </p:extLst>
            </p:nvPr>
          </p:nvGraphicFramePr>
          <p:xfrm>
            <a:off x="9816860" y="1773202"/>
            <a:ext cx="91440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Acrobat Document" showAsIcon="1" r:id="rId6" imgW="914400" imgH="800280" progId="AcroExch.Document.DC">
                    <p:embed/>
                  </p:oleObj>
                </mc:Choice>
                <mc:Fallback>
                  <p:oleObj name="Acrobat Document" showAsIcon="1" r:id="rId6" imgW="914400" imgH="80028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816860" y="1773202"/>
                          <a:ext cx="914400" cy="800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字方塊 2"/>
            <p:cNvSpPr txBox="1"/>
            <p:nvPr/>
          </p:nvSpPr>
          <p:spPr>
            <a:xfrm>
              <a:off x="8919713" y="1234440"/>
              <a:ext cx="270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00FF"/>
                  </a:solidFill>
                </a:rPr>
                <a:t>SH-82HM </a:t>
              </a:r>
              <a:r>
                <a:rPr lang="en-US" altLang="zh-TW" dirty="0" err="1">
                  <a:solidFill>
                    <a:srgbClr val="0000FF"/>
                  </a:solidFill>
                </a:rPr>
                <a:t>Manual_cht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3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208" y="273204"/>
            <a:ext cx="658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>
                <a:solidFill>
                  <a:srgbClr val="FF0000"/>
                </a:solidFill>
              </a:rPr>
              <a:t>GoldenConfig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第一次執行</a:t>
            </a:r>
            <a:r>
              <a:rPr lang="en-US" altLang="zh-TW" dirty="0" err="1" smtClean="0">
                <a:solidFill>
                  <a:srgbClr val="FF0000"/>
                </a:solidFill>
              </a:rPr>
              <a:t>StartCheck</a:t>
            </a:r>
            <a:r>
              <a:rPr lang="zh-TW" altLang="en-US" dirty="0" smtClean="0">
                <a:solidFill>
                  <a:srgbClr val="FF0000"/>
                </a:solidFill>
              </a:rPr>
              <a:t>後產生</a:t>
            </a:r>
            <a:r>
              <a:rPr lang="en-US" altLang="zh-TW" dirty="0" smtClean="0">
                <a:solidFill>
                  <a:srgbClr val="FF0000"/>
                </a:solidFill>
              </a:rPr>
              <a:t>Client</a:t>
            </a:r>
            <a:r>
              <a:rPr lang="zh-TW" altLang="en-US" dirty="0" smtClean="0">
                <a:solidFill>
                  <a:srgbClr val="FF0000"/>
                </a:solidFill>
              </a:rPr>
              <a:t>端</a:t>
            </a:r>
            <a:r>
              <a:rPr lang="en-US" altLang="zh-TW" dirty="0" smtClean="0">
                <a:solidFill>
                  <a:srgbClr val="FF0000"/>
                </a:solidFill>
              </a:rPr>
              <a:t>Device</a:t>
            </a:r>
            <a:r>
              <a:rPr lang="zh-TW" altLang="en-US" dirty="0" smtClean="0">
                <a:solidFill>
                  <a:srgbClr val="FF0000"/>
                </a:solidFill>
              </a:rPr>
              <a:t>資訊的對照組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3" y="1260348"/>
            <a:ext cx="5718810" cy="46058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93" y="1270406"/>
            <a:ext cx="5809739" cy="45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12732" y="287372"/>
            <a:ext cx="658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diff.txt 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255599" y="885777"/>
            <a:ext cx="11510260" cy="5898404"/>
            <a:chOff x="255599" y="885777"/>
            <a:chExt cx="11510260" cy="5898404"/>
          </a:xfrm>
        </p:grpSpPr>
        <p:grpSp>
          <p:nvGrpSpPr>
            <p:cNvPr id="9" name="群組 8"/>
            <p:cNvGrpSpPr/>
            <p:nvPr/>
          </p:nvGrpSpPr>
          <p:grpSpPr>
            <a:xfrm>
              <a:off x="6105524" y="885777"/>
              <a:ext cx="4654663" cy="4183666"/>
              <a:chOff x="228233" y="1260348"/>
              <a:chExt cx="5718810" cy="4605814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33" y="1260348"/>
                <a:ext cx="5718810" cy="4605814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1865376" y="2953512"/>
                <a:ext cx="731520" cy="20116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774" y="3672554"/>
              <a:ext cx="4735085" cy="311162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99" y="885777"/>
              <a:ext cx="5849925" cy="2963847"/>
            </a:xfrm>
            <a:prstGeom prst="rect">
              <a:avLst/>
            </a:prstGeom>
          </p:spPr>
        </p:pic>
        <p:cxnSp>
          <p:nvCxnSpPr>
            <p:cNvPr id="11" name="直線單箭頭接點 10"/>
            <p:cNvCxnSpPr/>
            <p:nvPr/>
          </p:nvCxnSpPr>
          <p:spPr>
            <a:xfrm>
              <a:off x="8033430" y="2770632"/>
              <a:ext cx="680802" cy="10789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132320" y="4242816"/>
              <a:ext cx="3520440" cy="12252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894315" y="4136368"/>
            <a:ext cx="402336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當有</a:t>
            </a:r>
            <a:r>
              <a:rPr lang="en-US" altLang="zh-TW" dirty="0" smtClean="0">
                <a:solidFill>
                  <a:srgbClr val="0000FF"/>
                </a:solidFill>
              </a:rPr>
              <a:t>Fail</a:t>
            </a:r>
            <a:r>
              <a:rPr lang="zh-TW" altLang="en-US" dirty="0" smtClean="0">
                <a:solidFill>
                  <a:srgbClr val="0000FF"/>
                </a:solidFill>
              </a:rPr>
              <a:t>時可於</a:t>
            </a:r>
            <a:r>
              <a:rPr lang="en-US" altLang="zh-TW" dirty="0" smtClean="0">
                <a:solidFill>
                  <a:srgbClr val="0000FF"/>
                </a:solidFill>
              </a:rPr>
              <a:t>diff.txt</a:t>
            </a:r>
            <a:r>
              <a:rPr lang="zh-TW" altLang="en-US" dirty="0" smtClean="0">
                <a:solidFill>
                  <a:srgbClr val="0000FF"/>
                </a:solidFill>
              </a:rPr>
              <a:t>檔內看</a:t>
            </a:r>
            <a:r>
              <a:rPr lang="en-US" altLang="zh-TW" dirty="0" err="1" smtClean="0">
                <a:solidFill>
                  <a:srgbClr val="0000FF"/>
                </a:solidFill>
              </a:rPr>
              <a:t>devic</a:t>
            </a:r>
            <a:r>
              <a:rPr lang="zh-TW" altLang="en-US" dirty="0" smtClean="0">
                <a:solidFill>
                  <a:srgbClr val="0000FF"/>
                </a:solidFill>
              </a:rPr>
              <a:t>與</a:t>
            </a:r>
            <a:r>
              <a:rPr lang="en-US" altLang="zh-TW" dirty="0" err="1" smtClean="0">
                <a:solidFill>
                  <a:srgbClr val="0000FF"/>
                </a:solidFill>
              </a:rPr>
              <a:t>GoldenConfig</a:t>
            </a:r>
            <a:r>
              <a:rPr lang="zh-TW" altLang="en-US" dirty="0" smtClean="0">
                <a:solidFill>
                  <a:srgbClr val="0000FF"/>
                </a:solidFill>
              </a:rPr>
              <a:t>相異的</a:t>
            </a:r>
            <a:r>
              <a:rPr lang="en-US" altLang="zh-TW" dirty="0" smtClean="0">
                <a:solidFill>
                  <a:srgbClr val="0000FF"/>
                </a:solidFill>
              </a:rPr>
              <a:t>device</a:t>
            </a:r>
            <a:r>
              <a:rPr lang="zh-TW" altLang="en-US" dirty="0" smtClean="0">
                <a:solidFill>
                  <a:srgbClr val="0000FF"/>
                </a:solidFill>
              </a:rPr>
              <a:t>資訊</a:t>
            </a:r>
            <a:endParaRPr lang="en-US" altLang="zh-TW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" y="1280160"/>
            <a:ext cx="5673153" cy="376732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13460" y="571044"/>
            <a:ext cx="1017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Client </a:t>
            </a:r>
            <a:r>
              <a:rPr lang="zh-TW" altLang="en-US" dirty="0" smtClean="0">
                <a:solidFill>
                  <a:srgbClr val="FF0000"/>
                </a:solidFill>
              </a:rPr>
              <a:t>設定完畢後將</a:t>
            </a:r>
            <a:r>
              <a:rPr lang="en-US" altLang="zh-TW" dirty="0" smtClean="0">
                <a:solidFill>
                  <a:srgbClr val="FF0000"/>
                </a:solidFill>
              </a:rPr>
              <a:t>PDU</a:t>
            </a:r>
            <a:r>
              <a:rPr lang="zh-TW" altLang="en-US" dirty="0" smtClean="0">
                <a:solidFill>
                  <a:srgbClr val="FF0000"/>
                </a:solidFill>
              </a:rPr>
              <a:t>電源控制切回遠端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綠燈滅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再到</a:t>
            </a:r>
            <a:r>
              <a:rPr lang="en-US" altLang="zh-TW" dirty="0" smtClean="0">
                <a:solidFill>
                  <a:srgbClr val="FF0000"/>
                </a:solidFill>
              </a:rPr>
              <a:t>Startup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執行 </a:t>
            </a:r>
            <a:r>
              <a:rPr lang="en-US" altLang="zh-TW" dirty="0" err="1" smtClean="0">
                <a:solidFill>
                  <a:srgbClr val="FF0000"/>
                </a:solidFill>
              </a:rPr>
              <a:t>StartCheck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批次檔的捷徑確認可以正常執行關機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46" y="1278932"/>
            <a:ext cx="5443538" cy="43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371344" y="2461927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zh-TW" sz="4400" dirty="0" smtClean="0"/>
              <a:t>Host Server</a:t>
            </a:r>
            <a:r>
              <a:rPr lang="zh-TW" altLang="en-US" sz="4400" dirty="0" smtClean="0"/>
              <a:t> 設定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554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74320" y="20479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4400" dirty="0" smtClean="0"/>
              <a:t>Host Server</a:t>
            </a:r>
            <a:endParaRPr lang="zh-TW" altLang="en-US" sz="4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728216" y="1024128"/>
            <a:ext cx="9774936" cy="5731072"/>
            <a:chOff x="1728216" y="1024128"/>
            <a:chExt cx="9774936" cy="5731072"/>
          </a:xfrm>
        </p:grpSpPr>
        <p:sp>
          <p:nvSpPr>
            <p:cNvPr id="4" name="文字方塊 3"/>
            <p:cNvSpPr txBox="1"/>
            <p:nvPr/>
          </p:nvSpPr>
          <p:spPr>
            <a:xfrm>
              <a:off x="1728216" y="1024128"/>
              <a:ext cx="9518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1. 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將 </a:t>
              </a:r>
              <a:r>
                <a:rPr lang="en-US" altLang="zh-TW" dirty="0" err="1" smtClean="0">
                  <a:solidFill>
                    <a:srgbClr val="0000FF"/>
                  </a:solidFill>
                </a:rPr>
                <a:t>AC_test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 資料夾複製到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C: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 底下並開啟共享功能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pic>
          <p:nvPicPr>
            <p:cNvPr id="5" name="Picture 2" descr="D:\測項\PDU\PDU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217" y="1630059"/>
              <a:ext cx="2276856" cy="111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038" y="1623123"/>
              <a:ext cx="6837114" cy="513207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28216" y="1463040"/>
              <a:ext cx="813816" cy="11795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2680492" y="2653814"/>
              <a:ext cx="3310128" cy="1828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93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804254" y="509182"/>
            <a:ext cx="10000887" cy="6046685"/>
            <a:chOff x="1804254" y="509182"/>
            <a:chExt cx="10000887" cy="604668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254" y="509182"/>
              <a:ext cx="5502871" cy="416340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366" y="2002917"/>
              <a:ext cx="3533775" cy="4552950"/>
            </a:xfrm>
            <a:prstGeom prst="rect">
              <a:avLst/>
            </a:prstGeom>
          </p:spPr>
        </p:pic>
        <p:cxnSp>
          <p:nvCxnSpPr>
            <p:cNvPr id="6" name="直線單箭頭接點 5"/>
            <p:cNvCxnSpPr/>
            <p:nvPr/>
          </p:nvCxnSpPr>
          <p:spPr>
            <a:xfrm>
              <a:off x="5111496" y="3218688"/>
              <a:ext cx="284378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4965192" y="3429000"/>
              <a:ext cx="248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按右鍵點選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Properties</a:t>
              </a: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點選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Sharing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共</a:t>
              </a:r>
              <a:r>
                <a:rPr lang="zh-TW" altLang="en-US" dirty="0">
                  <a:solidFill>
                    <a:srgbClr val="FF0000"/>
                  </a:solidFill>
                </a:rPr>
                <a:t>享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9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2079688" y="562165"/>
            <a:ext cx="9085136" cy="6063615"/>
            <a:chOff x="2079688" y="562165"/>
            <a:chExt cx="9085136" cy="60636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688" y="562165"/>
              <a:ext cx="3533775" cy="458152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469" y="2006155"/>
              <a:ext cx="3667125" cy="4619625"/>
            </a:xfrm>
            <a:prstGeom prst="rect">
              <a:avLst/>
            </a:prstGeom>
          </p:spPr>
        </p:pic>
        <p:cxnSp>
          <p:nvCxnSpPr>
            <p:cNvPr id="6" name="直線單箭頭接點 5"/>
            <p:cNvCxnSpPr/>
            <p:nvPr/>
          </p:nvCxnSpPr>
          <p:spPr>
            <a:xfrm flipV="1">
              <a:off x="3410712" y="3621024"/>
              <a:ext cx="3300984" cy="91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2880360" y="1371600"/>
              <a:ext cx="2587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勾選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Share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this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folder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403336" y="5312664"/>
              <a:ext cx="2761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Allow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要全勾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74320" y="20479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4400" dirty="0" smtClean="0"/>
              <a:t>Host Server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28216" y="1024128"/>
            <a:ext cx="951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2. </a:t>
            </a:r>
            <a:r>
              <a:rPr lang="zh-TW" altLang="en-US" dirty="0" smtClean="0">
                <a:solidFill>
                  <a:srgbClr val="0000FF"/>
                </a:solidFill>
              </a:rPr>
              <a:t>手動設定 </a:t>
            </a:r>
            <a:r>
              <a:rPr lang="en-US" altLang="zh-TW" dirty="0" smtClean="0">
                <a:solidFill>
                  <a:srgbClr val="0000FF"/>
                </a:solidFill>
              </a:rPr>
              <a:t>LAN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IP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94" y="1984032"/>
            <a:ext cx="4872038" cy="36528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4" y="1984032"/>
            <a:ext cx="4872038" cy="365283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537742" y="3160252"/>
            <a:ext cx="26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點擊兩下已連線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LAN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780805" y="3429000"/>
            <a:ext cx="2534395" cy="301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624598" y="4857988"/>
            <a:ext cx="26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點選</a:t>
            </a:r>
            <a:r>
              <a:rPr lang="en-US" altLang="zh-TW" dirty="0" smtClean="0">
                <a:solidFill>
                  <a:srgbClr val="FF0000"/>
                </a:solidFill>
              </a:rPr>
              <a:t>Properties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16636"/>
            <a:ext cx="4914900" cy="6172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49806" y="4169664"/>
            <a:ext cx="26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點擊兩下設定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TCP/IPv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45" y="745787"/>
            <a:ext cx="5391150" cy="59912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055864" y="2100072"/>
            <a:ext cx="361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將</a:t>
            </a:r>
            <a:r>
              <a:rPr lang="en-US" altLang="zh-TW" dirty="0" smtClean="0">
                <a:solidFill>
                  <a:srgbClr val="FF0000"/>
                </a:solidFill>
              </a:rPr>
              <a:t>Host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Server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IP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設為</a:t>
            </a:r>
            <a:r>
              <a:rPr lang="en-US" altLang="zh-TW" dirty="0" smtClean="0">
                <a:solidFill>
                  <a:srgbClr val="FF0000"/>
                </a:solidFill>
              </a:rPr>
              <a:t>192.168.1.1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818888" y="3218688"/>
            <a:ext cx="1975104" cy="466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74320" y="20479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4400" dirty="0" smtClean="0"/>
              <a:t>Host Server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28216" y="1024128"/>
            <a:ext cx="951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3. </a:t>
            </a:r>
            <a:r>
              <a:rPr lang="zh-TW" altLang="en-US" dirty="0" smtClean="0">
                <a:solidFill>
                  <a:srgbClr val="0000FF"/>
                </a:solidFill>
              </a:rPr>
              <a:t>安裝 </a:t>
            </a:r>
            <a:r>
              <a:rPr lang="en-US" altLang="zh-TW" dirty="0" err="1" smtClean="0">
                <a:solidFill>
                  <a:srgbClr val="0000FF"/>
                </a:solidFill>
              </a:rPr>
              <a:t>FileZilla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Server</a:t>
            </a:r>
            <a:r>
              <a:rPr lang="zh-TW" altLang="en-US" dirty="0" smtClean="0">
                <a:solidFill>
                  <a:srgbClr val="0000FF"/>
                </a:solidFill>
              </a:rPr>
              <a:t> 並</a:t>
            </a:r>
            <a:r>
              <a:rPr lang="zh-TW" altLang="en-US" dirty="0">
                <a:solidFill>
                  <a:srgbClr val="0000FF"/>
                </a:solidFill>
              </a:rPr>
              <a:t>執行</a:t>
            </a:r>
            <a:r>
              <a:rPr lang="en-US" altLang="zh-TW" dirty="0" err="1" smtClean="0">
                <a:solidFill>
                  <a:srgbClr val="0000FF"/>
                </a:solidFill>
              </a:rPr>
              <a:t>FileZilla</a:t>
            </a:r>
            <a:r>
              <a:rPr lang="en-US" altLang="zh-TW" dirty="0" smtClean="0">
                <a:solidFill>
                  <a:srgbClr val="0000FF"/>
                </a:solidFill>
              </a:rPr>
              <a:t> Server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28216" y="1851089"/>
            <a:ext cx="9892560" cy="4275391"/>
            <a:chOff x="1728216" y="1851089"/>
            <a:chExt cx="9892560" cy="4275391"/>
          </a:xfrm>
        </p:grpSpPr>
        <p:pic>
          <p:nvPicPr>
            <p:cNvPr id="5" name="Picture 2" descr="D:\測項\PDU\PDU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216" y="1851089"/>
              <a:ext cx="26447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655316" y="1851089"/>
              <a:ext cx="792162" cy="1131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0000"/>
                </a:solidFill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84248"/>
              <a:ext cx="5524776" cy="4142232"/>
            </a:xfrm>
            <a:prstGeom prst="rect">
              <a:avLst/>
            </a:prstGeom>
          </p:spPr>
        </p:pic>
      </p:grpSp>
      <p:cxnSp>
        <p:nvCxnSpPr>
          <p:cNvPr id="11" name="直線單箭頭接點 10"/>
          <p:cNvCxnSpPr/>
          <p:nvPr/>
        </p:nvCxnSpPr>
        <p:spPr>
          <a:xfrm>
            <a:off x="3520440" y="2982976"/>
            <a:ext cx="2368296" cy="555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群組 36"/>
          <p:cNvGrpSpPr/>
          <p:nvPr/>
        </p:nvGrpSpPr>
        <p:grpSpPr>
          <a:xfrm>
            <a:off x="2326513" y="1191514"/>
            <a:ext cx="7561263" cy="4940300"/>
            <a:chOff x="2326513" y="1310386"/>
            <a:chExt cx="7561263" cy="4940300"/>
          </a:xfrm>
        </p:grpSpPr>
        <p:sp>
          <p:nvSpPr>
            <p:cNvPr id="11" name="矩形 10"/>
            <p:cNvSpPr/>
            <p:nvPr/>
          </p:nvSpPr>
          <p:spPr>
            <a:xfrm>
              <a:off x="3450463" y="5150549"/>
              <a:ext cx="6437313" cy="110013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0" name="Picture 11" descr="D:\測項\PDU\4U6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4426" y="5248974"/>
              <a:ext cx="1303337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群組 35"/>
            <p:cNvGrpSpPr/>
            <p:nvPr/>
          </p:nvGrpSpPr>
          <p:grpSpPr>
            <a:xfrm>
              <a:off x="2326513" y="1310386"/>
              <a:ext cx="6562725" cy="4845050"/>
              <a:chOff x="2326513" y="1310386"/>
              <a:chExt cx="6562725" cy="4845050"/>
            </a:xfrm>
          </p:grpSpPr>
          <p:grpSp>
            <p:nvGrpSpPr>
              <p:cNvPr id="23" name="群組 22"/>
              <p:cNvGrpSpPr>
                <a:grpSpLocks/>
              </p:cNvGrpSpPr>
              <p:nvPr/>
            </p:nvGrpSpPr>
            <p:grpSpPr bwMode="auto">
              <a:xfrm>
                <a:off x="5036376" y="2227386"/>
                <a:ext cx="2017776" cy="2863342"/>
                <a:chOff x="2960342" y="2477294"/>
                <a:chExt cx="2017979" cy="2862729"/>
              </a:xfrm>
            </p:grpSpPr>
            <p:sp>
              <p:nvSpPr>
                <p:cNvPr id="24" name="向右箭號 23"/>
                <p:cNvSpPr/>
                <p:nvPr/>
              </p:nvSpPr>
              <p:spPr>
                <a:xfrm rot="10800000">
                  <a:off x="4025725" y="2477294"/>
                  <a:ext cx="952596" cy="365047"/>
                </a:xfrm>
                <a:prstGeom prst="rightArrow">
                  <a:avLst/>
                </a:prstGeom>
                <a:solidFill>
                  <a:srgbClr val="FF993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25" name="向下箭號 24"/>
                <p:cNvSpPr/>
                <p:nvPr/>
              </p:nvSpPr>
              <p:spPr>
                <a:xfrm>
                  <a:off x="2960342" y="2981061"/>
                  <a:ext cx="387389" cy="688827"/>
                </a:xfrm>
                <a:prstGeom prst="downArrow">
                  <a:avLst/>
                </a:prstGeom>
                <a:solidFill>
                  <a:srgbClr val="FF993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26" name="向下箭號 25"/>
                <p:cNvSpPr/>
                <p:nvPr/>
              </p:nvSpPr>
              <p:spPr>
                <a:xfrm>
                  <a:off x="2960342" y="4649608"/>
                  <a:ext cx="387389" cy="690415"/>
                </a:xfrm>
                <a:prstGeom prst="downArrow">
                  <a:avLst/>
                </a:prstGeom>
                <a:solidFill>
                  <a:srgbClr val="FF993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27" name="文字方塊 26"/>
                <p:cNvSpPr txBox="1"/>
                <p:nvPr/>
              </p:nvSpPr>
              <p:spPr>
                <a:xfrm>
                  <a:off x="3522373" y="4553936"/>
                  <a:ext cx="1130414" cy="36980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b="1" dirty="0">
                      <a:solidFill>
                        <a:srgbClr val="FF0000"/>
                      </a:solidFill>
                      <a:latin typeface="+mj-lt"/>
                      <a:ea typeface="+mn-ea"/>
                    </a:rPr>
                    <a:t>AC OFF</a:t>
                  </a:r>
                  <a:endParaRPr kumimoji="0" lang="zh-TW" altLang="en-US" b="1" dirty="0">
                    <a:solidFill>
                      <a:srgbClr val="FF0000"/>
                    </a:solidFill>
                    <a:latin typeface="+mj-lt"/>
                    <a:ea typeface="+mn-ea"/>
                  </a:endParaRPr>
                </a:p>
              </p:txBody>
            </p:sp>
          </p:grpSp>
          <p:pic>
            <p:nvPicPr>
              <p:cNvPr id="4" name="Picture 2" descr="D:\測項\PDU\SWITCH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038" y="1426274"/>
                <a:ext cx="194310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 descr="D:\測項\PDU\COM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2713" y="1426274"/>
                <a:ext cx="1406525" cy="145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 descr="D:\測項\PDU\PDU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338" y="3615436"/>
                <a:ext cx="2586038" cy="717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直線單箭頭接點 6"/>
              <p:cNvCxnSpPr/>
              <p:nvPr/>
            </p:nvCxnSpPr>
            <p:spPr>
              <a:xfrm>
                <a:off x="5755513" y="2153349"/>
                <a:ext cx="1584325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單箭頭接點 7"/>
              <p:cNvCxnSpPr/>
              <p:nvPr/>
            </p:nvCxnSpPr>
            <p:spPr>
              <a:xfrm flipV="1">
                <a:off x="2802763" y="2153349"/>
                <a:ext cx="71913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2802763" y="2153349"/>
                <a:ext cx="0" cy="36433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2802763" y="5793486"/>
                <a:ext cx="5349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字方塊 2047"/>
              <p:cNvSpPr txBox="1">
                <a:spLocks noChangeArrowheads="1"/>
              </p:cNvSpPr>
              <p:nvPr/>
            </p:nvSpPr>
            <p:spPr bwMode="auto">
              <a:xfrm>
                <a:off x="4347401" y="2567686"/>
                <a:ext cx="7143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400" b="1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Switch</a:t>
                </a:r>
                <a:endParaRPr kumimoji="0" lang="zh-TW" altLang="en-US" sz="1400" b="1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3" name="文字方塊 38"/>
              <p:cNvSpPr txBox="1">
                <a:spLocks noChangeArrowheads="1"/>
              </p:cNvSpPr>
              <p:nvPr/>
            </p:nvSpPr>
            <p:spPr bwMode="auto">
              <a:xfrm>
                <a:off x="7705756" y="2891160"/>
                <a:ext cx="96043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400" b="1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Controller</a:t>
                </a:r>
                <a:endParaRPr kumimoji="0" lang="zh-TW" altLang="en-US" sz="1400" b="1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4" name="文字方塊 39"/>
              <p:cNvSpPr txBox="1">
                <a:spLocks noChangeArrowheads="1"/>
              </p:cNvSpPr>
              <p:nvPr/>
            </p:nvSpPr>
            <p:spPr bwMode="auto">
              <a:xfrm>
                <a:off x="4347401" y="4178999"/>
                <a:ext cx="5651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1400" b="1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PDU</a:t>
                </a:r>
                <a:endParaRPr kumimoji="0" lang="zh-TW" altLang="en-US" sz="1400" b="1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15" name="直線單箭頭接點 14"/>
              <p:cNvCxnSpPr/>
              <p:nvPr/>
            </p:nvCxnSpPr>
            <p:spPr>
              <a:xfrm>
                <a:off x="4704588" y="2924874"/>
                <a:ext cx="0" cy="635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8" descr="D:\測項\PDU\2U4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376" y="5395024"/>
                <a:ext cx="1436687" cy="68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D:\測項\PDU\3U8G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8013" y="5280724"/>
                <a:ext cx="1550988" cy="874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0" descr="D:\測項\PDU\1U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901" y="5461699"/>
                <a:ext cx="1193800" cy="62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文字方塊 33"/>
              <p:cNvSpPr txBox="1"/>
              <p:nvPr/>
            </p:nvSpPr>
            <p:spPr bwMode="auto">
              <a:xfrm>
                <a:off x="5616640" y="4581965"/>
                <a:ext cx="989012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b="1" dirty="0">
                    <a:solidFill>
                      <a:srgbClr val="00B050"/>
                    </a:solidFill>
                    <a:latin typeface="+mj-lt"/>
                    <a:ea typeface="+mn-ea"/>
                  </a:rPr>
                  <a:t>AC ON</a:t>
                </a:r>
                <a:endParaRPr kumimoji="0" lang="zh-TW" altLang="en-US" b="1" dirty="0">
                  <a:solidFill>
                    <a:srgbClr val="00B050"/>
                  </a:solidFill>
                  <a:latin typeface="+mj-lt"/>
                  <a:ea typeface="+mn-ea"/>
                </a:endParaRPr>
              </a:p>
            </p:txBody>
          </p:sp>
          <p:grpSp>
            <p:nvGrpSpPr>
              <p:cNvPr id="22" name="群組 21"/>
              <p:cNvGrpSpPr>
                <a:grpSpLocks/>
              </p:cNvGrpSpPr>
              <p:nvPr/>
            </p:nvGrpSpPr>
            <p:grpSpPr bwMode="auto">
              <a:xfrm>
                <a:off x="2326513" y="1310386"/>
                <a:ext cx="5019675" cy="3373437"/>
                <a:chOff x="251520" y="1364733"/>
                <a:chExt cx="5019735" cy="3374325"/>
              </a:xfrm>
            </p:grpSpPr>
            <p:sp>
              <p:nvSpPr>
                <p:cNvPr id="28" name="向下箭號 27"/>
                <p:cNvSpPr/>
                <p:nvPr/>
              </p:nvSpPr>
              <p:spPr>
                <a:xfrm rot="10800000">
                  <a:off x="251520" y="2776392"/>
                  <a:ext cx="360367" cy="1962666"/>
                </a:xfrm>
                <a:prstGeom prst="down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29" name="向右箭號 28"/>
                <p:cNvSpPr/>
                <p:nvPr/>
              </p:nvSpPr>
              <p:spPr>
                <a:xfrm>
                  <a:off x="3977428" y="1772954"/>
                  <a:ext cx="1098563" cy="365221"/>
                </a:xfrm>
                <a:prstGeom prst="right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30" name="文字方塊 2072"/>
                <p:cNvSpPr txBox="1">
                  <a:spLocks noChangeArrowheads="1"/>
                </p:cNvSpPr>
                <p:nvPr/>
              </p:nvSpPr>
              <p:spPr bwMode="auto">
                <a:xfrm>
                  <a:off x="3927617" y="1364733"/>
                  <a:ext cx="13436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 dirty="0">
                      <a:solidFill>
                        <a:srgbClr val="0070C0"/>
                      </a:solidFill>
                    </a:rPr>
                    <a:t>Feedback</a:t>
                  </a:r>
                  <a:endParaRPr kumimoji="0" lang="zh-TW" altLang="en-US" sz="1800" b="1" dirty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35" name="直線單箭頭接點 34"/>
              <p:cNvCxnSpPr/>
              <p:nvPr/>
            </p:nvCxnSpPr>
            <p:spPr>
              <a:xfrm>
                <a:off x="4728972" y="4464872"/>
                <a:ext cx="0" cy="635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內容版面配置區 2"/>
          <p:cNvSpPr txBox="1">
            <a:spLocks/>
          </p:cNvSpPr>
          <p:nvPr/>
        </p:nvSpPr>
        <p:spPr>
          <a:xfrm>
            <a:off x="1787366" y="556639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PDU </a:t>
            </a:r>
            <a:r>
              <a:rPr lang="zh-TW" altLang="en-US" dirty="0" smtClean="0"/>
              <a:t>運作架構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907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2371344" y="1030923"/>
            <a:ext cx="7467600" cy="347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進入</a:t>
            </a:r>
            <a:r>
              <a:rPr lang="en-US" altLang="zh-TW" dirty="0" smtClean="0">
                <a:solidFill>
                  <a:srgbClr val="FF0000"/>
                </a:solidFill>
              </a:rPr>
              <a:t>Edit &gt; Users</a:t>
            </a:r>
            <a:r>
              <a:rPr lang="zh-TW" altLang="en-US" dirty="0" smtClean="0">
                <a:solidFill>
                  <a:srgbClr val="FF0000"/>
                </a:solidFill>
              </a:rPr>
              <a:t> 的</a:t>
            </a:r>
            <a:r>
              <a:rPr lang="en-US" altLang="zh-TW" dirty="0" smtClean="0">
                <a:solidFill>
                  <a:srgbClr val="FF0000"/>
                </a:solidFill>
              </a:rPr>
              <a:t>General</a:t>
            </a:r>
            <a:r>
              <a:rPr lang="zh-TW" altLang="en-US" dirty="0" smtClean="0">
                <a:solidFill>
                  <a:srgbClr val="FF0000"/>
                </a:solidFill>
              </a:rPr>
              <a:t>選項設定使用者及密碼皆為</a:t>
            </a:r>
            <a:r>
              <a:rPr lang="en-US" altLang="zh-TW" dirty="0" smtClean="0">
                <a:solidFill>
                  <a:srgbClr val="FF0000"/>
                </a:solidFill>
              </a:rPr>
              <a:t>admin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437376" y="1991043"/>
            <a:ext cx="5553456" cy="3934269"/>
            <a:chOff x="3117596" y="1652715"/>
            <a:chExt cx="5972175" cy="4052887"/>
          </a:xfrm>
        </p:grpSpPr>
        <p:pic>
          <p:nvPicPr>
            <p:cNvPr id="4" name="Picture 2" descr="D:\測項\PDU\Z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596" y="1652715"/>
              <a:ext cx="5972175" cy="405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349240" y="2286000"/>
              <a:ext cx="1481328" cy="310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385304" y="2209800"/>
              <a:ext cx="1481328" cy="195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47" y="1512468"/>
            <a:ext cx="4462367" cy="4702784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2761488" y="1991043"/>
            <a:ext cx="3584448" cy="2126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2374931" y="1005840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Shared folders</a:t>
            </a:r>
            <a:r>
              <a:rPr lang="zh-TW" altLang="en-US" dirty="0" smtClean="0">
                <a:solidFill>
                  <a:srgbClr val="FF0000"/>
                </a:solidFill>
              </a:rPr>
              <a:t>設定如下圖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674" y="1754378"/>
            <a:ext cx="62198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74320" y="20479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4400" dirty="0" smtClean="0"/>
              <a:t>Host Server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28216" y="1024128"/>
            <a:ext cx="951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4.</a:t>
            </a:r>
            <a:r>
              <a:rPr lang="zh-TW" altLang="en-US" dirty="0" smtClean="0">
                <a:solidFill>
                  <a:srgbClr val="0000FF"/>
                </a:solidFill>
              </a:rPr>
              <a:t>執行 </a:t>
            </a:r>
            <a:r>
              <a:rPr lang="en-US" altLang="zh-TW" dirty="0" smtClean="0">
                <a:solidFill>
                  <a:srgbClr val="0000FF"/>
                </a:solidFill>
              </a:rPr>
              <a:t>PDU Controller</a:t>
            </a:r>
            <a:r>
              <a:rPr lang="zh-TW" altLang="en-US" dirty="0" smtClean="0">
                <a:solidFill>
                  <a:srgbClr val="0000FF"/>
                </a:solidFill>
              </a:rPr>
              <a:t>  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每一組受測端都要分別開啟控制程式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093456" y="838093"/>
            <a:ext cx="2644775" cy="1295400"/>
            <a:chOff x="1808290" y="1942529"/>
            <a:chExt cx="2644775" cy="1295400"/>
          </a:xfrm>
        </p:grpSpPr>
        <p:pic>
          <p:nvPicPr>
            <p:cNvPr id="11" name="Picture 2" descr="D:\測項\PDU\PDU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290" y="1942529"/>
              <a:ext cx="26447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3612038" y="2023491"/>
              <a:ext cx="792163" cy="11334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8385966" y="3001676"/>
            <a:ext cx="2089150" cy="1652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1657350" y="1578126"/>
            <a:ext cx="9672321" cy="4873625"/>
            <a:chOff x="1657350" y="1578126"/>
            <a:chExt cx="9672321" cy="4873625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50" y="2550031"/>
              <a:ext cx="4438650" cy="3705225"/>
            </a:xfrm>
            <a:prstGeom prst="rect">
              <a:avLst/>
            </a:prstGeom>
          </p:spPr>
        </p:pic>
        <p:sp>
          <p:nvSpPr>
            <p:cNvPr id="14" name="內容版面配置區 2"/>
            <p:cNvSpPr txBox="1">
              <a:spLocks/>
            </p:cNvSpPr>
            <p:nvPr/>
          </p:nvSpPr>
          <p:spPr bwMode="auto">
            <a:xfrm>
              <a:off x="1728216" y="1578126"/>
              <a:ext cx="7467600" cy="487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73050" indent="-273050"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2pPr>
              <a:lvl3pPr indent="-182563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5pPr>
              <a:lvl6pPr marL="1919288" indent="-182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6pPr>
              <a:lvl7pPr marL="2376488" indent="-182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7pPr>
              <a:lvl8pPr marL="2833688" indent="-182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8pPr>
              <a:lvl9pPr marL="3290888" indent="-182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buNone/>
              </a:pPr>
              <a:r>
                <a:rPr kumimoji="0" lang="zh-TW" altLang="en-US" sz="1800" dirty="0">
                  <a:solidFill>
                    <a:srgbClr val="FF0000"/>
                  </a:solidFill>
                </a:rPr>
                <a:t>設定</a:t>
              </a:r>
              <a:r>
                <a:rPr kumimoji="0" lang="en-US" altLang="zh-TW" sz="1800" dirty="0">
                  <a:solidFill>
                    <a:srgbClr val="FF0000"/>
                  </a:solidFill>
                </a:rPr>
                <a:t>PDU</a:t>
              </a:r>
              <a:r>
                <a:rPr kumimoji="0" lang="zh-TW" altLang="en-US" sz="1800" dirty="0">
                  <a:solidFill>
                    <a:srgbClr val="FF0000"/>
                  </a:solidFill>
                </a:rPr>
                <a:t> </a:t>
              </a:r>
              <a:r>
                <a:rPr kumimoji="0" lang="en-US" altLang="zh-TW" sz="1800" dirty="0">
                  <a:solidFill>
                    <a:srgbClr val="FF0000"/>
                  </a:solidFill>
                </a:rPr>
                <a:t>IP</a:t>
              </a:r>
              <a:r>
                <a:rPr kumimoji="0" lang="zh-TW" altLang="en-US" sz="1800" dirty="0">
                  <a:solidFill>
                    <a:srgbClr val="FF0000"/>
                  </a:solidFill>
                </a:rPr>
                <a:t>位置</a:t>
              </a:r>
              <a:r>
                <a:rPr kumimoji="0" lang="en-US" altLang="zh-TW" sz="1800" dirty="0">
                  <a:solidFill>
                    <a:srgbClr val="FF0000"/>
                  </a:solidFill>
                </a:rPr>
                <a:t>(</a:t>
              </a:r>
              <a:r>
                <a:rPr kumimoji="0" lang="zh-TW" altLang="en-US" sz="1800" dirty="0">
                  <a:solidFill>
                    <a:srgbClr val="FF0000"/>
                  </a:solidFill>
                </a:rPr>
                <a:t>預設為</a:t>
              </a:r>
              <a:r>
                <a:rPr kumimoji="0" lang="en-US" altLang="zh-TW" sz="1800" dirty="0">
                  <a:solidFill>
                    <a:srgbClr val="FF0000"/>
                  </a:solidFill>
                </a:rPr>
                <a:t>192.168.1.10</a:t>
              </a:r>
              <a:r>
                <a:rPr kumimoji="0" lang="en-US" altLang="zh-TW" sz="1800" dirty="0" smtClean="0">
                  <a:solidFill>
                    <a:srgbClr val="FF0000"/>
                  </a:solidFill>
                </a:rPr>
                <a:t>)</a:t>
              </a:r>
            </a:p>
            <a:p>
              <a:pPr marL="0" indent="0" eaLnBrk="1" hangingPunct="1">
                <a:buNone/>
              </a:pPr>
              <a:r>
                <a:rPr kumimoji="0" lang="zh-TW" altLang="en-US" sz="1800" dirty="0" smtClean="0">
                  <a:solidFill>
                    <a:srgbClr val="FF0000"/>
                  </a:solidFill>
                </a:rPr>
                <a:t>使用</a:t>
              </a:r>
              <a:r>
                <a:rPr kumimoji="0" lang="en-US" altLang="zh-TW" sz="1800" dirty="0">
                  <a:solidFill>
                    <a:srgbClr val="FF0000"/>
                  </a:solidFill>
                </a:rPr>
                <a:t>Port</a:t>
              </a:r>
              <a:r>
                <a:rPr kumimoji="0" lang="zh-TW" altLang="en-US" sz="1800" dirty="0">
                  <a:solidFill>
                    <a:srgbClr val="FF0000"/>
                  </a:solidFill>
                </a:rPr>
                <a:t>位置及</a:t>
              </a:r>
              <a:r>
                <a:rPr kumimoji="0" lang="en-US" altLang="zh-TW" sz="1800" dirty="0">
                  <a:solidFill>
                    <a:srgbClr val="FF0000"/>
                  </a:solidFill>
                </a:rPr>
                <a:t>UUT</a:t>
              </a:r>
              <a:r>
                <a:rPr kumimoji="0" lang="zh-TW" altLang="en-US" sz="1800" dirty="0">
                  <a:solidFill>
                    <a:srgbClr val="FF0000"/>
                  </a:solidFill>
                </a:rPr>
                <a:t>數量與檔案名稱</a:t>
              </a:r>
              <a:endParaRPr kumimoji="0" lang="en-US" altLang="zh-TW" sz="1800" dirty="0">
                <a:solidFill>
                  <a:srgbClr val="FF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70010" y="4206493"/>
              <a:ext cx="792163" cy="392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46" y="2550030"/>
              <a:ext cx="4429125" cy="3705225"/>
            </a:xfrm>
            <a:prstGeom prst="rect">
              <a:avLst/>
            </a:prstGeom>
          </p:spPr>
        </p:pic>
      </p:grpSp>
      <p:sp>
        <p:nvSpPr>
          <p:cNvPr id="21" name="文字方塊 20"/>
          <p:cNvSpPr txBox="1"/>
          <p:nvPr/>
        </p:nvSpPr>
        <p:spPr>
          <a:xfrm>
            <a:off x="6991252" y="5810833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點擊</a:t>
            </a:r>
            <a:r>
              <a:rPr lang="en-US" altLang="zh-TW" dirty="0" smtClean="0">
                <a:solidFill>
                  <a:srgbClr val="FF0000"/>
                </a:solidFill>
              </a:rPr>
              <a:t>Connect</a:t>
            </a:r>
            <a:r>
              <a:rPr lang="zh-TW" altLang="en-US" dirty="0" smtClean="0">
                <a:solidFill>
                  <a:srgbClr val="FF0000"/>
                </a:solidFill>
              </a:rPr>
              <a:t> 會出現</a:t>
            </a:r>
            <a:r>
              <a:rPr lang="en-US" altLang="zh-TW" dirty="0" smtClean="0">
                <a:solidFill>
                  <a:srgbClr val="FF0000"/>
                </a:solidFill>
              </a:rPr>
              <a:t>Success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623126" y="1270170"/>
            <a:ext cx="11163490" cy="4166890"/>
            <a:chOff x="924878" y="1270170"/>
            <a:chExt cx="11163490" cy="4166890"/>
          </a:xfrm>
        </p:grpSpPr>
        <p:grpSp>
          <p:nvGrpSpPr>
            <p:cNvPr id="10" name="群組 9"/>
            <p:cNvGrpSpPr/>
            <p:nvPr/>
          </p:nvGrpSpPr>
          <p:grpSpPr>
            <a:xfrm>
              <a:off x="3885819" y="1731835"/>
              <a:ext cx="4438650" cy="3705225"/>
              <a:chOff x="3794379" y="1731835"/>
              <a:chExt cx="4438650" cy="3705225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379" y="1731835"/>
                <a:ext cx="4438650" cy="3705225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3950208" y="3429000"/>
                <a:ext cx="896112" cy="2926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083552" y="2557272"/>
                <a:ext cx="896112" cy="2926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013704" y="3127247"/>
                <a:ext cx="2097024" cy="2926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924878" y="2651974"/>
              <a:ext cx="2944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Port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:</a:t>
              </a:r>
            </a:p>
            <a:p>
              <a:r>
                <a:rPr lang="zh-TW" altLang="en-US" dirty="0" smtClean="0">
                  <a:solidFill>
                    <a:srgbClr val="0000FF"/>
                  </a:solidFill>
                </a:rPr>
                <a:t>請依照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PDU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所需控制的電源編號鉤選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520494" y="1270170"/>
              <a:ext cx="35678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UUT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Number:</a:t>
              </a:r>
            </a:p>
            <a:p>
              <a:r>
                <a:rPr lang="zh-TW" altLang="en-US" dirty="0" smtClean="0">
                  <a:solidFill>
                    <a:srgbClr val="0000FF"/>
                  </a:solidFill>
                </a:rPr>
                <a:t>請依照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Feedback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所需回傳的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File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 檔案數量來選擇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UUT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Number</a:t>
              </a:r>
            </a:p>
            <a:p>
              <a:r>
                <a:rPr lang="en-US" altLang="zh-TW" dirty="0" smtClean="0">
                  <a:solidFill>
                    <a:srgbClr val="0000FF"/>
                  </a:solidFill>
                </a:rPr>
                <a:t>(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一塊主板一組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POWER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就選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1)</a:t>
              </a:r>
            </a:p>
            <a:p>
              <a:r>
                <a:rPr lang="en-US" altLang="zh-TW" dirty="0" smtClean="0">
                  <a:solidFill>
                    <a:srgbClr val="0000FF"/>
                  </a:solidFill>
                </a:rPr>
                <a:t>(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一塊主板兩組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POWER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就選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2)</a:t>
              </a:r>
              <a:endParaRPr lang="zh-TW" altLang="en-US" dirty="0" smtClean="0">
                <a:solidFill>
                  <a:srgbClr val="0000FF"/>
                </a:solidFill>
              </a:endParaRPr>
            </a:p>
            <a:p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8341042" y="3721608"/>
              <a:ext cx="37473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Feedback File Name:</a:t>
              </a:r>
            </a:p>
            <a:p>
              <a:r>
                <a:rPr lang="zh-TW" altLang="en-US" dirty="0" smtClean="0">
                  <a:solidFill>
                    <a:srgbClr val="0000FF"/>
                  </a:solidFill>
                </a:rPr>
                <a:t>請依照</a:t>
              </a:r>
              <a:r>
                <a:rPr lang="en-US" altLang="zh-TW" dirty="0" err="1" smtClean="0">
                  <a:solidFill>
                    <a:srgbClr val="0000FF"/>
                  </a:solidFill>
                </a:rPr>
                <a:t>Config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所需回傳的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File</a:t>
              </a:r>
              <a:r>
                <a:rPr lang="zh-TW" altLang="en-US" dirty="0" smtClean="0">
                  <a:solidFill>
                    <a:srgbClr val="0000FF"/>
                  </a:solidFill>
                </a:rPr>
                <a:t> 檔案名稱來輸入</a:t>
              </a:r>
              <a:endParaRPr lang="en-US" altLang="zh-TW" dirty="0" smtClean="0">
                <a:solidFill>
                  <a:srgbClr val="0000FF"/>
                </a:solidFill>
              </a:endParaRPr>
            </a:p>
            <a:p>
              <a:r>
                <a:rPr lang="en-US" altLang="zh-TW" dirty="0" smtClean="0">
                  <a:solidFill>
                    <a:srgbClr val="0000FF"/>
                  </a:solidFill>
                </a:rPr>
                <a:t>(</a:t>
              </a:r>
              <a:r>
                <a:rPr lang="zh-TW" altLang="en-US" dirty="0" smtClean="0">
                  <a:solidFill>
                    <a:srgbClr val="0000FF"/>
                  </a:solidFill>
                  <a:hlinkClick r:id="rId4" action="ppaction://hlinksldjump"/>
                </a:rPr>
                <a:t>請對照</a:t>
              </a:r>
              <a:r>
                <a:rPr lang="en-US" altLang="zh-TW" dirty="0" err="1" smtClean="0">
                  <a:solidFill>
                    <a:srgbClr val="0000FF"/>
                  </a:solidFill>
                  <a:hlinkClick r:id="rId4" action="ppaction://hlinksldjump"/>
                </a:rPr>
                <a:t>Config</a:t>
              </a:r>
              <a:r>
                <a:rPr lang="zh-TW" altLang="en-US" dirty="0" smtClean="0">
                  <a:solidFill>
                    <a:srgbClr val="0000FF"/>
                  </a:solidFill>
                  <a:hlinkClick r:id="rId4" action="ppaction://hlinksldjump"/>
                </a:rPr>
                <a:t>的</a:t>
              </a:r>
              <a:r>
                <a:rPr lang="en-US" altLang="zh-TW" dirty="0" err="1" smtClean="0">
                  <a:solidFill>
                    <a:srgbClr val="0000FF"/>
                  </a:solidFill>
                  <a:hlinkClick r:id="rId4" action="ppaction://hlinksldjump"/>
                </a:rPr>
                <a:t>FileName</a:t>
              </a:r>
              <a:r>
                <a:rPr lang="en-US" altLang="zh-TW" dirty="0" smtClean="0">
                  <a:solidFill>
                    <a:srgbClr val="0000FF"/>
                  </a:solidFill>
                  <a:hlinkClick r:id="rId4" action="ppaction://hlinksldjump"/>
                </a:rPr>
                <a:t> </a:t>
              </a:r>
              <a:r>
                <a:rPr lang="zh-TW" altLang="en-US" dirty="0" smtClean="0">
                  <a:solidFill>
                    <a:srgbClr val="0000FF"/>
                  </a:solidFill>
                  <a:hlinkClick r:id="rId4" action="ppaction://hlinksldjump"/>
                </a:rPr>
                <a:t>設定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)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8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2367519" y="166624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設定</a:t>
            </a:r>
            <a:r>
              <a:rPr lang="en-US" altLang="zh-TW" dirty="0" smtClean="0">
                <a:solidFill>
                  <a:srgbClr val="FF0000"/>
                </a:solidFill>
              </a:rPr>
              <a:t>Feedback</a:t>
            </a:r>
            <a:r>
              <a:rPr lang="zh-TW" altLang="en-US" dirty="0" smtClean="0">
                <a:solidFill>
                  <a:srgbClr val="FF0000"/>
                </a:solidFill>
              </a:rPr>
              <a:t>檔案位置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預設</a:t>
            </a:r>
            <a:r>
              <a:rPr lang="en-US" altLang="zh-TW" dirty="0" smtClean="0">
                <a:solidFill>
                  <a:srgbClr val="FF0000"/>
                </a:solidFill>
              </a:rPr>
              <a:t>C:\AC_test)</a:t>
            </a:r>
            <a:r>
              <a:rPr lang="zh-TW" altLang="en-US" dirty="0" smtClean="0">
                <a:solidFill>
                  <a:srgbClr val="FF0000"/>
                </a:solidFill>
              </a:rPr>
              <a:t>及各參數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626151" y="660824"/>
            <a:ext cx="11723347" cy="6127880"/>
            <a:chOff x="626151" y="660824"/>
            <a:chExt cx="11723347" cy="6127880"/>
          </a:xfrm>
        </p:grpSpPr>
        <p:grpSp>
          <p:nvGrpSpPr>
            <p:cNvPr id="22" name="群組 21"/>
            <p:cNvGrpSpPr/>
            <p:nvPr/>
          </p:nvGrpSpPr>
          <p:grpSpPr>
            <a:xfrm>
              <a:off x="626151" y="660824"/>
              <a:ext cx="11723347" cy="3581400"/>
              <a:chOff x="626151" y="660824"/>
              <a:chExt cx="11723347" cy="3581400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626151" y="660824"/>
                <a:ext cx="11723347" cy="3581400"/>
                <a:chOff x="123231" y="812736"/>
                <a:chExt cx="11723347" cy="3581400"/>
              </a:xfrm>
            </p:grpSpPr>
            <p:grpSp>
              <p:nvGrpSpPr>
                <p:cNvPr id="17" name="群組 16"/>
                <p:cNvGrpSpPr/>
                <p:nvPr/>
              </p:nvGrpSpPr>
              <p:grpSpPr>
                <a:xfrm>
                  <a:off x="123231" y="812736"/>
                  <a:ext cx="11030387" cy="3581400"/>
                  <a:chOff x="42299" y="1987614"/>
                  <a:chExt cx="11030387" cy="3581400"/>
                </a:xfrm>
              </p:grpSpPr>
              <p:grpSp>
                <p:nvGrpSpPr>
                  <p:cNvPr id="7" name="群組 6"/>
                  <p:cNvGrpSpPr/>
                  <p:nvPr/>
                </p:nvGrpSpPr>
                <p:grpSpPr>
                  <a:xfrm>
                    <a:off x="4508373" y="1987614"/>
                    <a:ext cx="6564313" cy="3581400"/>
                    <a:chOff x="2825877" y="1987614"/>
                    <a:chExt cx="6564313" cy="3581400"/>
                  </a:xfrm>
                </p:grpSpPr>
                <p:pic>
                  <p:nvPicPr>
                    <p:cNvPr id="4" name="Picture 3" descr="D:\測項\PDU\Z4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25877" y="1987614"/>
                      <a:ext cx="6564313" cy="3581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" name="矩形 4"/>
                    <p:cNvSpPr/>
                    <p:nvPr/>
                  </p:nvSpPr>
                  <p:spPr>
                    <a:xfrm>
                      <a:off x="5078413" y="3142933"/>
                      <a:ext cx="1017587" cy="144621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6" name="矩形 5"/>
                    <p:cNvSpPr/>
                    <p:nvPr/>
                  </p:nvSpPr>
                  <p:spPr>
                    <a:xfrm>
                      <a:off x="3005138" y="4444683"/>
                      <a:ext cx="1079500" cy="32543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</p:grpSp>
              <p:sp>
                <p:nvSpPr>
                  <p:cNvPr id="8" name="文字方塊 7"/>
                  <p:cNvSpPr txBox="1"/>
                  <p:nvPr/>
                </p:nvSpPr>
                <p:spPr>
                  <a:xfrm>
                    <a:off x="2862453" y="3142933"/>
                    <a:ext cx="1609344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測試次數設定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" name="文字方塊 8"/>
                  <p:cNvSpPr txBox="1"/>
                  <p:nvPr/>
                </p:nvSpPr>
                <p:spPr>
                  <a:xfrm>
                    <a:off x="42299" y="3513042"/>
                    <a:ext cx="4433086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AC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ON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停留時間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(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超過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Fail,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建議超過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600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秒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1527588" y="3884898"/>
                    <a:ext cx="2944749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AC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OFF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 停留時間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(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超過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Fail)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1524540" y="4247610"/>
                    <a:ext cx="2944749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S5 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停留時間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(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超過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Fail)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1530636" y="4616545"/>
                    <a:ext cx="2938653" cy="36933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勾選後錯誤發生時會停止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8467344" y="2414016"/>
                    <a:ext cx="14721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 smtClean="0">
                        <a:solidFill>
                          <a:srgbClr val="FF0000"/>
                        </a:solidFill>
                      </a:rPr>
                      <a:t>On/off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次數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8470233" y="2773601"/>
                    <a:ext cx="14721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dirty="0" smtClean="0">
                        <a:solidFill>
                          <a:srgbClr val="FF0000"/>
                        </a:solidFill>
                      </a:rPr>
                      <a:t>受測端狀態</a:t>
                    </a:r>
                    <a:endParaRPr lang="zh-TW" alt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5" name="文字方塊 14"/>
                <p:cNvSpPr txBox="1"/>
                <p:nvPr/>
              </p:nvSpPr>
              <p:spPr>
                <a:xfrm>
                  <a:off x="10346215" y="1243800"/>
                  <a:ext cx="1472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 smtClean="0">
                      <a:solidFill>
                        <a:srgbClr val="FF0000"/>
                      </a:solidFill>
                    </a:rPr>
                    <a:t>次數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文字方塊 15"/>
                <p:cNvSpPr txBox="1"/>
                <p:nvPr/>
              </p:nvSpPr>
              <p:spPr>
                <a:xfrm>
                  <a:off x="10374394" y="1598630"/>
                  <a:ext cx="1472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 smtClean="0">
                      <a:solidFill>
                        <a:srgbClr val="FF0000"/>
                      </a:solidFill>
                    </a:rPr>
                    <a:t>次數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343341" y="3581082"/>
                <a:ext cx="993775" cy="40233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1892808" y="4530740"/>
              <a:ext cx="3505708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00"/>
                  </a:solidFill>
                </a:rPr>
                <a:t>所有設定完成後再點選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Start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執行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endParaRPr lang="zh-TW" altLang="en-US" dirty="0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375" y="4192014"/>
              <a:ext cx="4598304" cy="2596690"/>
            </a:xfrm>
            <a:prstGeom prst="rect">
              <a:avLst/>
            </a:prstGeom>
          </p:spPr>
        </p:pic>
        <p:cxnSp>
          <p:nvCxnSpPr>
            <p:cNvPr id="24" name="直線單箭頭接點 23"/>
            <p:cNvCxnSpPr/>
            <p:nvPr/>
          </p:nvCxnSpPr>
          <p:spPr>
            <a:xfrm flipH="1">
              <a:off x="5537225" y="4021402"/>
              <a:ext cx="691150" cy="4865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3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44168" y="996696"/>
            <a:ext cx="951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每一組受測端都要分別開啟控制程式執行 </a:t>
            </a:r>
            <a:r>
              <a:rPr lang="en-US" altLang="zh-TW" dirty="0" smtClean="0">
                <a:solidFill>
                  <a:srgbClr val="FF0000"/>
                </a:solidFill>
              </a:rPr>
              <a:t>PDU Controller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98" y="1532620"/>
            <a:ext cx="6918926" cy="51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2368296" y="992187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當有勾選</a:t>
            </a:r>
            <a:r>
              <a:rPr lang="en-US" altLang="zh-TW" dirty="0" smtClean="0">
                <a:solidFill>
                  <a:srgbClr val="FF0000"/>
                </a:solidFill>
              </a:rPr>
              <a:t>”Hold on error”</a:t>
            </a:r>
            <a:r>
              <a:rPr lang="zh-TW" altLang="en-US" dirty="0" smtClean="0">
                <a:solidFill>
                  <a:srgbClr val="FF0000"/>
                </a:solidFill>
              </a:rPr>
              <a:t>時，</a:t>
            </a:r>
            <a:r>
              <a:rPr lang="en-US" altLang="zh-TW" dirty="0" smtClean="0">
                <a:solidFill>
                  <a:srgbClr val="FF0000"/>
                </a:solidFill>
              </a:rPr>
              <a:t>Failed</a:t>
            </a:r>
            <a:r>
              <a:rPr lang="zh-TW" altLang="en-US" dirty="0" smtClean="0">
                <a:solidFill>
                  <a:srgbClr val="FF0000"/>
                </a:solidFill>
              </a:rPr>
              <a:t>發生時即停止測試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84" y="2000250"/>
            <a:ext cx="65436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2368296" y="996696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測試後可至</a:t>
            </a:r>
            <a:r>
              <a:rPr lang="en-US" altLang="zh-TW" dirty="0" smtClean="0">
                <a:solidFill>
                  <a:srgbClr val="FF0000"/>
                </a:solidFill>
              </a:rPr>
              <a:t>”C:\</a:t>
            </a:r>
            <a:r>
              <a:rPr lang="en-US" altLang="zh-TW" dirty="0" err="1" smtClean="0">
                <a:solidFill>
                  <a:srgbClr val="FF0000"/>
                </a:solidFill>
              </a:rPr>
              <a:t>AC_test</a:t>
            </a:r>
            <a:r>
              <a:rPr lang="en-US" altLang="zh-TW" dirty="0" smtClean="0">
                <a:solidFill>
                  <a:srgbClr val="FF0000"/>
                </a:solidFill>
              </a:rPr>
              <a:t>\LOG”</a:t>
            </a:r>
            <a:r>
              <a:rPr lang="zh-TW" altLang="en-US" dirty="0" smtClean="0">
                <a:solidFill>
                  <a:srgbClr val="FF0000"/>
                </a:solidFill>
              </a:rPr>
              <a:t> 查看執行紀錄</a:t>
            </a:r>
          </a:p>
        </p:txBody>
      </p:sp>
      <p:pic>
        <p:nvPicPr>
          <p:cNvPr id="4" name="Picture 2" descr="D:\測項\PDU\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96" y="1967484"/>
            <a:ext cx="67643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697480" y="1572768"/>
            <a:ext cx="7717536" cy="3181898"/>
            <a:chOff x="2697480" y="1572768"/>
            <a:chExt cx="7717536" cy="3181898"/>
          </a:xfrm>
        </p:grpSpPr>
        <p:sp>
          <p:nvSpPr>
            <p:cNvPr id="4" name="文字方塊 3"/>
            <p:cNvSpPr txBox="1"/>
            <p:nvPr/>
          </p:nvSpPr>
          <p:spPr>
            <a:xfrm>
              <a:off x="2697480" y="3831336"/>
              <a:ext cx="7717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dirty="0" smtClean="0">
                  <a:solidFill>
                    <a:srgbClr val="0000FF"/>
                  </a:solidFill>
                  <a:latin typeface="Brush Script MT" panose="03060802040406070304" pitchFamily="66" charset="0"/>
                </a:rPr>
                <a:t>Thank you &amp; Have a nice day !!</a:t>
              </a:r>
              <a:endParaRPr lang="zh-TW" altLang="en-US" sz="5400" dirty="0">
                <a:solidFill>
                  <a:srgbClr val="0000FF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2758440" y="1572768"/>
              <a:ext cx="6693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9600" dirty="0" smtClean="0">
                  <a:solidFill>
                    <a:srgbClr val="C00000"/>
                  </a:solidFill>
                  <a:latin typeface="Bauhaus 93" panose="04030905020B02020C02" pitchFamily="82" charset="0"/>
                </a:rPr>
                <a:t>The End</a:t>
              </a:r>
              <a:endParaRPr lang="zh-TW" altLang="en-US" sz="9600" dirty="0">
                <a:solidFill>
                  <a:srgbClr val="C00000"/>
                </a:solidFill>
                <a:latin typeface="Bauhaus 93" panose="04030905020B02020C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7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群組 32"/>
          <p:cNvGrpSpPr/>
          <p:nvPr/>
        </p:nvGrpSpPr>
        <p:grpSpPr>
          <a:xfrm>
            <a:off x="1632306" y="669968"/>
            <a:ext cx="8947302" cy="5941568"/>
            <a:chOff x="1632306" y="669968"/>
            <a:chExt cx="8947302" cy="59415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306" y="669968"/>
              <a:ext cx="8947302" cy="594156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8878824" y="2221992"/>
              <a:ext cx="850392" cy="384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PDU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>
              <a:off x="8302752" y="2414016"/>
              <a:ext cx="5760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9022080" y="2959608"/>
              <a:ext cx="1027176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Switch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8446008" y="3151632"/>
              <a:ext cx="5760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114800" y="4114800"/>
              <a:ext cx="157276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Client Server</a:t>
              </a: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5688381" y="4299466"/>
              <a:ext cx="41757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1716024" y="783336"/>
              <a:ext cx="157276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Host Server</a:t>
              </a:r>
            </a:p>
          </p:txBody>
        </p:sp>
        <p:cxnSp>
          <p:nvCxnSpPr>
            <p:cNvPr id="21" name="肘形接點 20"/>
            <p:cNvCxnSpPr/>
            <p:nvPr/>
          </p:nvCxnSpPr>
          <p:spPr>
            <a:xfrm>
              <a:off x="3309417" y="983465"/>
              <a:ext cx="1923288" cy="1991606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3163824" y="2221992"/>
              <a:ext cx="842061" cy="6643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肘形接點 25"/>
            <p:cNvCxnSpPr>
              <a:stCxn id="22" idx="3"/>
            </p:cNvCxnSpPr>
            <p:nvPr/>
          </p:nvCxnSpPr>
          <p:spPr>
            <a:xfrm>
              <a:off x="4005885" y="2554146"/>
              <a:ext cx="895299" cy="774794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7409688" y="3974435"/>
              <a:ext cx="893064" cy="10090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肘形接點 31"/>
            <p:cNvCxnSpPr>
              <a:stCxn id="28" idx="0"/>
            </p:cNvCxnSpPr>
            <p:nvPr/>
          </p:nvCxnSpPr>
          <p:spPr>
            <a:xfrm rot="16200000" flipV="1">
              <a:off x="6498822" y="2617036"/>
              <a:ext cx="755747" cy="1959051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2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371344" y="2461927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zh-TW" sz="4400" dirty="0" smtClean="0"/>
              <a:t>Client Server</a:t>
            </a:r>
            <a:r>
              <a:rPr lang="zh-TW" altLang="en-US" sz="4400" dirty="0" smtClean="0"/>
              <a:t> 設定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323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1271016"/>
            <a:ext cx="5201920" cy="3454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96000" y="1216152"/>
            <a:ext cx="5873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PDU </a:t>
            </a:r>
            <a:r>
              <a:rPr lang="zh-TW" altLang="en-US" dirty="0" smtClean="0">
                <a:solidFill>
                  <a:srgbClr val="0000FF"/>
                </a:solidFill>
              </a:rPr>
              <a:t>燈號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>
                <a:solidFill>
                  <a:srgbClr val="0000FF"/>
                </a:solidFill>
              </a:rPr>
              <a:t>左紅燈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>
                <a:solidFill>
                  <a:srgbClr val="0000FF"/>
                </a:solidFill>
              </a:rPr>
              <a:t>紅燈亮 </a:t>
            </a:r>
            <a:r>
              <a:rPr lang="en-US" altLang="zh-TW" dirty="0" smtClean="0">
                <a:solidFill>
                  <a:srgbClr val="0000FF"/>
                </a:solidFill>
              </a:rPr>
              <a:t>:</a:t>
            </a:r>
            <a:r>
              <a:rPr lang="zh-TW" altLang="en-US" dirty="0" smtClean="0">
                <a:solidFill>
                  <a:srgbClr val="0000FF"/>
                </a:solidFill>
              </a:rPr>
              <a:t> 表示該</a:t>
            </a:r>
            <a:r>
              <a:rPr lang="en-US" altLang="zh-TW" dirty="0" smtClean="0">
                <a:solidFill>
                  <a:srgbClr val="0000FF"/>
                </a:solidFill>
              </a:rPr>
              <a:t>Channel</a:t>
            </a:r>
            <a:r>
              <a:rPr lang="zh-TW" altLang="en-US" dirty="0" smtClean="0">
                <a:solidFill>
                  <a:srgbClr val="0000FF"/>
                </a:solidFill>
              </a:rPr>
              <a:t>處於</a:t>
            </a:r>
            <a:r>
              <a:rPr lang="en-US" altLang="zh-TW" dirty="0" smtClean="0">
                <a:solidFill>
                  <a:srgbClr val="0000FF"/>
                </a:solidFill>
              </a:rPr>
              <a:t>”</a:t>
            </a:r>
            <a:r>
              <a:rPr lang="zh-TW" altLang="en-US" dirty="0" smtClean="0">
                <a:solidFill>
                  <a:srgbClr val="0000FF"/>
                </a:solidFill>
              </a:rPr>
              <a:t>可</a:t>
            </a:r>
            <a:r>
              <a:rPr lang="en-US" altLang="zh-TW" dirty="0" smtClean="0">
                <a:solidFill>
                  <a:srgbClr val="0000FF"/>
                </a:solidFill>
              </a:rPr>
              <a:t>”</a:t>
            </a:r>
            <a:r>
              <a:rPr lang="zh-TW" altLang="en-US" dirty="0" smtClean="0">
                <a:solidFill>
                  <a:srgbClr val="0000FF"/>
                </a:solidFill>
              </a:rPr>
              <a:t>供電狀態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>
                <a:solidFill>
                  <a:srgbClr val="0000FF"/>
                </a:solidFill>
              </a:rPr>
              <a:t>紅燈滅 </a:t>
            </a:r>
            <a:r>
              <a:rPr lang="en-US" altLang="zh-TW" dirty="0" smtClean="0">
                <a:solidFill>
                  <a:srgbClr val="0000FF"/>
                </a:solidFill>
              </a:rPr>
              <a:t>:</a:t>
            </a:r>
            <a:r>
              <a:rPr lang="zh-TW" altLang="en-US" dirty="0" smtClean="0">
                <a:solidFill>
                  <a:srgbClr val="0000FF"/>
                </a:solidFill>
              </a:rPr>
              <a:t> 表示該</a:t>
            </a:r>
            <a:r>
              <a:rPr lang="en-US" altLang="zh-TW" dirty="0" smtClean="0">
                <a:solidFill>
                  <a:srgbClr val="0000FF"/>
                </a:solidFill>
              </a:rPr>
              <a:t>Channel</a:t>
            </a:r>
            <a:r>
              <a:rPr lang="zh-TW" altLang="en-US" dirty="0" smtClean="0">
                <a:solidFill>
                  <a:srgbClr val="0000FF"/>
                </a:solidFill>
              </a:rPr>
              <a:t>處於</a:t>
            </a:r>
            <a:r>
              <a:rPr lang="en-US" altLang="zh-TW" dirty="0" smtClean="0">
                <a:solidFill>
                  <a:srgbClr val="0000FF"/>
                </a:solidFill>
              </a:rPr>
              <a:t>”</a:t>
            </a:r>
            <a:r>
              <a:rPr lang="zh-TW" altLang="en-US" dirty="0" smtClean="0">
                <a:solidFill>
                  <a:srgbClr val="0000FF"/>
                </a:solidFill>
              </a:rPr>
              <a:t>不可</a:t>
            </a:r>
            <a:r>
              <a:rPr lang="en-US" altLang="zh-TW" dirty="0" smtClean="0">
                <a:solidFill>
                  <a:srgbClr val="0000FF"/>
                </a:solidFill>
              </a:rPr>
              <a:t>”</a:t>
            </a:r>
            <a:r>
              <a:rPr lang="zh-TW" altLang="en-US" dirty="0" smtClean="0">
                <a:solidFill>
                  <a:srgbClr val="0000FF"/>
                </a:solidFill>
              </a:rPr>
              <a:t>供電狀態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強制斷電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>
                <a:solidFill>
                  <a:srgbClr val="0000FF"/>
                </a:solidFill>
              </a:rPr>
              <a:t>右綠燈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>
                <a:solidFill>
                  <a:srgbClr val="0000FF"/>
                </a:solidFill>
              </a:rPr>
              <a:t>綠燈亮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:</a:t>
            </a:r>
            <a:r>
              <a:rPr lang="zh-TW" altLang="en-US" dirty="0" smtClean="0">
                <a:solidFill>
                  <a:srgbClr val="0000FF"/>
                </a:solidFill>
              </a:rPr>
              <a:t>表示該</a:t>
            </a:r>
            <a:r>
              <a:rPr lang="en-US" altLang="zh-TW" dirty="0" smtClean="0">
                <a:solidFill>
                  <a:srgbClr val="0000FF"/>
                </a:solidFill>
              </a:rPr>
              <a:t>Channel</a:t>
            </a:r>
            <a:r>
              <a:rPr lang="zh-TW" altLang="en-US" dirty="0" smtClean="0">
                <a:solidFill>
                  <a:srgbClr val="0000FF"/>
                </a:solidFill>
              </a:rPr>
              <a:t>處於由近端控制供電狀態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>
                <a:solidFill>
                  <a:srgbClr val="0000FF"/>
                </a:solidFill>
              </a:rPr>
              <a:t>綠燈滅 </a:t>
            </a:r>
            <a:r>
              <a:rPr lang="en-US" altLang="zh-TW" dirty="0" smtClean="0">
                <a:solidFill>
                  <a:srgbClr val="0000FF"/>
                </a:solidFill>
              </a:rPr>
              <a:t>:</a:t>
            </a:r>
            <a:r>
              <a:rPr lang="zh-TW" altLang="en-US" dirty="0" smtClean="0">
                <a:solidFill>
                  <a:srgbClr val="0000FF"/>
                </a:solidFill>
              </a:rPr>
              <a:t>表示該</a:t>
            </a:r>
            <a:r>
              <a:rPr lang="en-US" altLang="zh-TW" dirty="0" smtClean="0">
                <a:solidFill>
                  <a:srgbClr val="0000FF"/>
                </a:solidFill>
              </a:rPr>
              <a:t>Channel</a:t>
            </a:r>
            <a:r>
              <a:rPr lang="zh-TW" altLang="en-US" dirty="0" smtClean="0">
                <a:solidFill>
                  <a:srgbClr val="0000FF"/>
                </a:solidFill>
              </a:rPr>
              <a:t>處於由遠端控制供電狀態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長</a:t>
            </a:r>
            <a:r>
              <a:rPr lang="zh-TW" altLang="en-US" dirty="0" smtClean="0">
                <a:solidFill>
                  <a:srgbClr val="0000FF"/>
                </a:solidFill>
              </a:rPr>
              <a:t>按</a:t>
            </a:r>
            <a:r>
              <a:rPr lang="en-US" altLang="zh-TW" dirty="0" smtClean="0">
                <a:solidFill>
                  <a:srgbClr val="0000FF"/>
                </a:solidFill>
              </a:rPr>
              <a:t>Client</a:t>
            </a:r>
            <a:r>
              <a:rPr lang="zh-TW" altLang="en-US" dirty="0" smtClean="0">
                <a:solidFill>
                  <a:srgbClr val="0000FF"/>
                </a:solidFill>
              </a:rPr>
              <a:t>端編號的</a:t>
            </a:r>
            <a:r>
              <a:rPr lang="en-US" altLang="zh-TW" dirty="0" smtClean="0">
                <a:solidFill>
                  <a:srgbClr val="0000FF"/>
                </a:solidFill>
              </a:rPr>
              <a:t>Channel</a:t>
            </a:r>
            <a:r>
              <a:rPr lang="zh-TW" altLang="en-US" dirty="0" smtClean="0">
                <a:solidFill>
                  <a:srgbClr val="0000FF"/>
                </a:solidFill>
              </a:rPr>
              <a:t>按鈕直到</a:t>
            </a:r>
            <a:r>
              <a:rPr lang="en-US" altLang="zh-TW" dirty="0" smtClean="0">
                <a:solidFill>
                  <a:srgbClr val="0000FF"/>
                </a:solidFill>
              </a:rPr>
              <a:t>PDU</a:t>
            </a:r>
            <a:r>
              <a:rPr lang="zh-TW" altLang="en-US" dirty="0" smtClean="0">
                <a:solidFill>
                  <a:srgbClr val="0000FF"/>
                </a:solidFill>
              </a:rPr>
              <a:t>發出嗶一聲可以切換 遠</a:t>
            </a:r>
            <a:r>
              <a:rPr lang="en-US" altLang="zh-TW" dirty="0" smtClean="0">
                <a:solidFill>
                  <a:srgbClr val="0000FF"/>
                </a:solidFill>
              </a:rPr>
              <a:t>/</a:t>
            </a:r>
            <a:r>
              <a:rPr lang="zh-TW" altLang="en-US" dirty="0" smtClean="0">
                <a:solidFill>
                  <a:srgbClr val="0000FF"/>
                </a:solidFill>
              </a:rPr>
              <a:t>近端控制 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綠燈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70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67" y="0"/>
            <a:ext cx="755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測項\PDU\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2" y="136949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74320" y="20479"/>
            <a:ext cx="7467600" cy="756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4400" dirty="0" smtClean="0"/>
              <a:t>Client Server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28216" y="1024128"/>
            <a:ext cx="951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1. Client </a:t>
            </a:r>
            <a:r>
              <a:rPr lang="zh-TW" altLang="en-US" dirty="0" smtClean="0">
                <a:solidFill>
                  <a:srgbClr val="0000FF"/>
                </a:solidFill>
              </a:rPr>
              <a:t>受測端安裝 </a:t>
            </a:r>
            <a:r>
              <a:rPr lang="en-US" altLang="zh-TW" dirty="0" smtClean="0">
                <a:solidFill>
                  <a:srgbClr val="0000FF"/>
                </a:solidFill>
              </a:rPr>
              <a:t>OS ( Server 2012 R2 )</a:t>
            </a:r>
            <a:r>
              <a:rPr lang="zh-TW" altLang="en-US" dirty="0" smtClean="0">
                <a:solidFill>
                  <a:srgbClr val="0000FF"/>
                </a:solidFill>
              </a:rPr>
              <a:t>及 </a:t>
            </a:r>
            <a:r>
              <a:rPr lang="en-US" altLang="zh-TW" dirty="0" smtClean="0">
                <a:solidFill>
                  <a:srgbClr val="0000FF"/>
                </a:solidFill>
              </a:rPr>
              <a:t>Driver </a:t>
            </a:r>
            <a:r>
              <a:rPr lang="zh-TW" altLang="en-US" dirty="0" smtClean="0">
                <a:solidFill>
                  <a:srgbClr val="0000FF"/>
                </a:solidFill>
              </a:rPr>
              <a:t>完成後手動設定</a:t>
            </a:r>
            <a:r>
              <a:rPr lang="en-US" altLang="zh-TW" dirty="0" smtClean="0">
                <a:solidFill>
                  <a:srgbClr val="0000FF"/>
                </a:solidFill>
              </a:rPr>
              <a:t>LAN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IP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96" y="1993445"/>
            <a:ext cx="4872718" cy="36533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2" y="2002589"/>
            <a:ext cx="4872718" cy="36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312545" y="136949"/>
            <a:ext cx="10797159" cy="6021514"/>
            <a:chOff x="1312545" y="136949"/>
            <a:chExt cx="10797159" cy="6021514"/>
          </a:xfrm>
        </p:grpSpPr>
        <p:pic>
          <p:nvPicPr>
            <p:cNvPr id="2" name="Picture 5" descr="D:\測項\PDU\a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3032" y="136949"/>
              <a:ext cx="1447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2545" y="563954"/>
              <a:ext cx="4493419" cy="559450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1465" y="560240"/>
              <a:ext cx="4736306" cy="5254466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8406146" y="3387444"/>
              <a:ext cx="33406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i="1" u="sng" dirty="0" smtClean="0">
                  <a:solidFill>
                    <a:srgbClr val="0000FF"/>
                  </a:solidFill>
                </a:rPr>
                <a:t>IP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: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192.168.1.1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  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(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Host 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端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IP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altLang="zh-TW" sz="1400" i="1" u="sng" dirty="0" smtClean="0">
                  <a:solidFill>
                    <a:srgbClr val="0000FF"/>
                  </a:solidFill>
                </a:rPr>
                <a:t>IP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: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192.168.1.10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(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DPU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端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IP</a:t>
              </a:r>
              <a:r>
                <a:rPr lang="zh-TW" altLang="en-US" sz="1400" i="1" u="sng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sz="1400" i="1" u="sng" dirty="0" smtClean="0">
                  <a:solidFill>
                    <a:srgbClr val="0000FF"/>
                  </a:solidFill>
                </a:rPr>
                <a:t>)</a:t>
              </a:r>
            </a:p>
            <a:p>
              <a:endParaRPr lang="en-US" altLang="zh-TW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769096" y="1654802"/>
              <a:ext cx="33406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IP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設定為 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192.168.1.X</a:t>
              </a:r>
            </a:p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X: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除了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1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&amp;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10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以外都可以設定</a:t>
              </a:r>
              <a:endParaRPr lang="en-US" altLang="zh-TW" sz="1400" dirty="0" smtClean="0">
                <a:solidFill>
                  <a:srgbClr val="FF0000"/>
                </a:solidFill>
              </a:endParaRPr>
            </a:p>
            <a:p>
              <a:r>
                <a:rPr lang="zh-TW" altLang="en-US" sz="1400" dirty="0" smtClean="0">
                  <a:solidFill>
                    <a:srgbClr val="FF0000"/>
                  </a:solidFill>
                </a:rPr>
                <a:t>請小心不要有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IP</a:t>
              </a:r>
              <a:r>
                <a:rPr lang="zh-TW" altLang="en-US" sz="1400" dirty="0">
                  <a:solidFill>
                    <a:srgbClr val="FF0000"/>
                  </a:solidFill>
                </a:rPr>
                <a:t>衝突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5071</TotalTime>
  <Words>728</Words>
  <Application>Microsoft Office PowerPoint</Application>
  <PresentationFormat>寬螢幕</PresentationFormat>
  <Paragraphs>112</Paragraphs>
  <Slides>38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Arial Unicode MS</vt:lpstr>
      <vt:lpstr>微軟正黑體</vt:lpstr>
      <vt:lpstr>新細明體</vt:lpstr>
      <vt:lpstr>Arial</vt:lpstr>
      <vt:lpstr>Bauhaus 93</vt:lpstr>
      <vt:lpstr>Brush Script MT</vt:lpstr>
      <vt:lpstr>Century Gothic</vt:lpstr>
      <vt:lpstr>Century Schoolbook</vt:lpstr>
      <vt:lpstr>Wingdings</vt:lpstr>
      <vt:lpstr>Wingdings 3</vt:lpstr>
      <vt:lpstr>絲縷</vt:lpstr>
      <vt:lpstr>Adobe Acrobat 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Allen</dc:creator>
  <cp:lastModifiedBy>Allen</cp:lastModifiedBy>
  <cp:revision>58</cp:revision>
  <dcterms:created xsi:type="dcterms:W3CDTF">2016-04-22T06:37:37Z</dcterms:created>
  <dcterms:modified xsi:type="dcterms:W3CDTF">2016-05-06T08:11:42Z</dcterms:modified>
</cp:coreProperties>
</file>